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26" r:id="rId3"/>
    <p:sldId id="308" r:id="rId4"/>
    <p:sldId id="310" r:id="rId5"/>
    <p:sldId id="329" r:id="rId6"/>
    <p:sldId id="311" r:id="rId7"/>
    <p:sldId id="312" r:id="rId8"/>
    <p:sldId id="313" r:id="rId9"/>
    <p:sldId id="314" r:id="rId10"/>
    <p:sldId id="334" r:id="rId11"/>
    <p:sldId id="270" r:id="rId12"/>
    <p:sldId id="316" r:id="rId13"/>
    <p:sldId id="317" r:id="rId14"/>
    <p:sldId id="330" r:id="rId15"/>
    <p:sldId id="322" r:id="rId16"/>
    <p:sldId id="321" r:id="rId17"/>
    <p:sldId id="323" r:id="rId18"/>
    <p:sldId id="320" r:id="rId19"/>
    <p:sldId id="325" r:id="rId20"/>
    <p:sldId id="324" r:id="rId21"/>
    <p:sldId id="332" r:id="rId22"/>
    <p:sldId id="333" r:id="rId23"/>
    <p:sldId id="331" r:id="rId24"/>
    <p:sldId id="328"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09" autoAdjust="0"/>
    <p:restoredTop sz="73147" autoAdjust="0"/>
  </p:normalViewPr>
  <p:slideViewPr>
    <p:cSldViewPr>
      <p:cViewPr varScale="1">
        <p:scale>
          <a:sx n="38" d="100"/>
          <a:sy n="38" d="100"/>
        </p:scale>
        <p:origin x="97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A094E-D528-4B6F-A56A-FF5815BAA47C}" type="doc">
      <dgm:prSet loTypeId="urn:microsoft.com/office/officeart/2005/8/layout/equation2" loCatId="process" qsTypeId="urn:microsoft.com/office/officeart/2005/8/quickstyle/simple1" qsCatId="simple" csTypeId="urn:microsoft.com/office/officeart/2005/8/colors/accent1_2" csCatId="accent1" phldr="1"/>
      <dgm:spPr/>
    </dgm:pt>
    <dgm:pt modelId="{950364AC-4ACA-4E80-A6B5-DDA0E82B58B2}">
      <dgm:prSet phldrT="[Text]"/>
      <dgm:spPr>
        <a:solidFill>
          <a:srgbClr val="00B050"/>
        </a:solidFill>
      </dgm:spPr>
      <dgm:t>
        <a:bodyPr/>
        <a:lstStyle/>
        <a:p>
          <a:r>
            <a:rPr lang="en-US" b="1" dirty="0"/>
            <a:t>Health programs in parks</a:t>
          </a:r>
        </a:p>
      </dgm:t>
    </dgm:pt>
    <dgm:pt modelId="{2CC9FE13-3AA9-49A1-A11E-EE165882FD3A}" type="parTrans" cxnId="{0F3E21D6-D964-4C3C-9EAE-27A8D155521A}">
      <dgm:prSet/>
      <dgm:spPr/>
      <dgm:t>
        <a:bodyPr/>
        <a:lstStyle/>
        <a:p>
          <a:endParaRPr lang="en-US"/>
        </a:p>
      </dgm:t>
    </dgm:pt>
    <dgm:pt modelId="{D9FAA1FB-AF61-47C9-A53F-BA8F5F5C4584}" type="sibTrans" cxnId="{0F3E21D6-D964-4C3C-9EAE-27A8D155521A}">
      <dgm:prSet/>
      <dgm:spPr/>
      <dgm:t>
        <a:bodyPr/>
        <a:lstStyle/>
        <a:p>
          <a:endParaRPr lang="en-US"/>
        </a:p>
      </dgm:t>
    </dgm:pt>
    <dgm:pt modelId="{78E9407B-4F78-4EFD-9445-711E53FD27AE}">
      <dgm:prSet phldrT="[Text]"/>
      <dgm:spPr>
        <a:solidFill>
          <a:srgbClr val="E29454"/>
        </a:solidFill>
      </dgm:spPr>
      <dgm:t>
        <a:bodyPr/>
        <a:lstStyle/>
        <a:p>
          <a:r>
            <a:rPr lang="en-US" b="1" dirty="0"/>
            <a:t>Park &amp; nature programs in health systems </a:t>
          </a:r>
        </a:p>
      </dgm:t>
    </dgm:pt>
    <dgm:pt modelId="{B9C81C5D-FFDA-4962-B073-2BB9942C82F5}" type="parTrans" cxnId="{E0417764-EA49-48B9-9437-4EFDA11F188F}">
      <dgm:prSet/>
      <dgm:spPr/>
      <dgm:t>
        <a:bodyPr/>
        <a:lstStyle/>
        <a:p>
          <a:endParaRPr lang="en-US"/>
        </a:p>
      </dgm:t>
    </dgm:pt>
    <dgm:pt modelId="{B365BE46-787B-4D21-932E-361DE4D5276F}" type="sibTrans" cxnId="{E0417764-EA49-48B9-9437-4EFDA11F188F}">
      <dgm:prSet/>
      <dgm:spPr/>
      <dgm:t>
        <a:bodyPr/>
        <a:lstStyle/>
        <a:p>
          <a:endParaRPr lang="en-US"/>
        </a:p>
      </dgm:t>
    </dgm:pt>
    <dgm:pt modelId="{ED6E3E3D-2068-403E-B50F-14F79DBAFC27}">
      <dgm:prSet phldrT="[Text]"/>
      <dgm:spPr>
        <a:solidFill>
          <a:schemeClr val="accent5">
            <a:lumMod val="75000"/>
          </a:schemeClr>
        </a:solidFill>
      </dgm:spPr>
      <dgm:t>
        <a:bodyPr/>
        <a:lstStyle/>
        <a:p>
          <a:r>
            <a:rPr lang="en-US" dirty="0"/>
            <a:t>Parks are valued as integral to healthy, active communities by all </a:t>
          </a:r>
        </a:p>
      </dgm:t>
    </dgm:pt>
    <dgm:pt modelId="{AEBBA259-6944-4963-B789-C3033624A3C9}" type="parTrans" cxnId="{5F0C1A15-1ED1-4E39-A531-3DD0EC5197A0}">
      <dgm:prSet/>
      <dgm:spPr/>
      <dgm:t>
        <a:bodyPr/>
        <a:lstStyle/>
        <a:p>
          <a:endParaRPr lang="en-US"/>
        </a:p>
      </dgm:t>
    </dgm:pt>
    <dgm:pt modelId="{813EC4A8-7A75-4DA3-9581-A2D9235ACC88}" type="sibTrans" cxnId="{5F0C1A15-1ED1-4E39-A531-3DD0EC5197A0}">
      <dgm:prSet/>
      <dgm:spPr/>
      <dgm:t>
        <a:bodyPr/>
        <a:lstStyle/>
        <a:p>
          <a:endParaRPr lang="en-US"/>
        </a:p>
      </dgm:t>
    </dgm:pt>
    <dgm:pt modelId="{AFEAAAC5-999A-4069-9A4E-01B2D9B5AE9A}" type="pres">
      <dgm:prSet presAssocID="{58CA094E-D528-4B6F-A56A-FF5815BAA47C}" presName="Name0" presStyleCnt="0">
        <dgm:presLayoutVars>
          <dgm:dir/>
          <dgm:resizeHandles val="exact"/>
        </dgm:presLayoutVars>
      </dgm:prSet>
      <dgm:spPr/>
    </dgm:pt>
    <dgm:pt modelId="{EDBE1C4E-1AD4-40A0-8116-DB2E69C31CD1}" type="pres">
      <dgm:prSet presAssocID="{58CA094E-D528-4B6F-A56A-FF5815BAA47C}" presName="vNodes" presStyleCnt="0"/>
      <dgm:spPr/>
    </dgm:pt>
    <dgm:pt modelId="{76FC729D-519D-4B27-BB7A-855EA83FB07B}" type="pres">
      <dgm:prSet presAssocID="{950364AC-4ACA-4E80-A6B5-DDA0E82B58B2}" presName="node" presStyleLbl="node1" presStyleIdx="0" presStyleCnt="3">
        <dgm:presLayoutVars>
          <dgm:bulletEnabled val="1"/>
        </dgm:presLayoutVars>
      </dgm:prSet>
      <dgm:spPr/>
    </dgm:pt>
    <dgm:pt modelId="{85602055-BDF5-4040-816F-AAE243B0360A}" type="pres">
      <dgm:prSet presAssocID="{D9FAA1FB-AF61-47C9-A53F-BA8F5F5C4584}" presName="spacerT" presStyleCnt="0"/>
      <dgm:spPr/>
    </dgm:pt>
    <dgm:pt modelId="{71B4C8F3-E108-4630-9BB9-08705FD3F0AF}" type="pres">
      <dgm:prSet presAssocID="{D9FAA1FB-AF61-47C9-A53F-BA8F5F5C4584}" presName="sibTrans" presStyleLbl="sibTrans2D1" presStyleIdx="0" presStyleCnt="2"/>
      <dgm:spPr/>
    </dgm:pt>
    <dgm:pt modelId="{1F169F3F-D2BD-4724-8A0F-B7EE87DD9AC1}" type="pres">
      <dgm:prSet presAssocID="{D9FAA1FB-AF61-47C9-A53F-BA8F5F5C4584}" presName="spacerB" presStyleCnt="0"/>
      <dgm:spPr/>
    </dgm:pt>
    <dgm:pt modelId="{622374CD-8B81-4250-AE09-8E7848F6140D}" type="pres">
      <dgm:prSet presAssocID="{78E9407B-4F78-4EFD-9445-711E53FD27AE}" presName="node" presStyleLbl="node1" presStyleIdx="1" presStyleCnt="3">
        <dgm:presLayoutVars>
          <dgm:bulletEnabled val="1"/>
        </dgm:presLayoutVars>
      </dgm:prSet>
      <dgm:spPr/>
    </dgm:pt>
    <dgm:pt modelId="{6A234958-C54B-47CC-82CA-196C3F3B4377}" type="pres">
      <dgm:prSet presAssocID="{58CA094E-D528-4B6F-A56A-FF5815BAA47C}" presName="sibTransLast" presStyleLbl="sibTrans2D1" presStyleIdx="1" presStyleCnt="2"/>
      <dgm:spPr/>
    </dgm:pt>
    <dgm:pt modelId="{743DEE50-3BA5-48EB-966F-724DA44D0B09}" type="pres">
      <dgm:prSet presAssocID="{58CA094E-D528-4B6F-A56A-FF5815BAA47C}" presName="connectorText" presStyleLbl="sibTrans2D1" presStyleIdx="1" presStyleCnt="2"/>
      <dgm:spPr/>
    </dgm:pt>
    <dgm:pt modelId="{0DB3FA0F-DF2D-4AE9-811B-1AAB322079FA}" type="pres">
      <dgm:prSet presAssocID="{58CA094E-D528-4B6F-A56A-FF5815BAA47C}" presName="lastNode" presStyleLbl="node1" presStyleIdx="2" presStyleCnt="3">
        <dgm:presLayoutVars>
          <dgm:bulletEnabled val="1"/>
        </dgm:presLayoutVars>
      </dgm:prSet>
      <dgm:spPr/>
    </dgm:pt>
  </dgm:ptLst>
  <dgm:cxnLst>
    <dgm:cxn modelId="{5F0C1A15-1ED1-4E39-A531-3DD0EC5197A0}" srcId="{58CA094E-D528-4B6F-A56A-FF5815BAA47C}" destId="{ED6E3E3D-2068-403E-B50F-14F79DBAFC27}" srcOrd="2" destOrd="0" parTransId="{AEBBA259-6944-4963-B789-C3033624A3C9}" sibTransId="{813EC4A8-7A75-4DA3-9581-A2D9235ACC88}"/>
    <dgm:cxn modelId="{87795930-7999-4694-9B5C-ED6F947983E4}" type="presOf" srcId="{B365BE46-787B-4D21-932E-361DE4D5276F}" destId="{743DEE50-3BA5-48EB-966F-724DA44D0B09}" srcOrd="1" destOrd="0" presId="urn:microsoft.com/office/officeart/2005/8/layout/equation2"/>
    <dgm:cxn modelId="{E0417764-EA49-48B9-9437-4EFDA11F188F}" srcId="{58CA094E-D528-4B6F-A56A-FF5815BAA47C}" destId="{78E9407B-4F78-4EFD-9445-711E53FD27AE}" srcOrd="1" destOrd="0" parTransId="{B9C81C5D-FFDA-4962-B073-2BB9942C82F5}" sibTransId="{B365BE46-787B-4D21-932E-361DE4D5276F}"/>
    <dgm:cxn modelId="{DBA75D65-6117-4825-9788-A22FAC566765}" type="presOf" srcId="{B365BE46-787B-4D21-932E-361DE4D5276F}" destId="{6A234958-C54B-47CC-82CA-196C3F3B4377}" srcOrd="0" destOrd="0" presId="urn:microsoft.com/office/officeart/2005/8/layout/equation2"/>
    <dgm:cxn modelId="{B2355157-A8B8-4640-AECD-682F4A290BB1}" type="presOf" srcId="{58CA094E-D528-4B6F-A56A-FF5815BAA47C}" destId="{AFEAAAC5-999A-4069-9A4E-01B2D9B5AE9A}" srcOrd="0" destOrd="0" presId="urn:microsoft.com/office/officeart/2005/8/layout/equation2"/>
    <dgm:cxn modelId="{54C7249D-E205-4C16-9717-195B822C6A1D}" type="presOf" srcId="{950364AC-4ACA-4E80-A6B5-DDA0E82B58B2}" destId="{76FC729D-519D-4B27-BB7A-855EA83FB07B}" srcOrd="0" destOrd="0" presId="urn:microsoft.com/office/officeart/2005/8/layout/equation2"/>
    <dgm:cxn modelId="{6BC14EC7-7D87-4220-BED6-558A4AF89C59}" type="presOf" srcId="{ED6E3E3D-2068-403E-B50F-14F79DBAFC27}" destId="{0DB3FA0F-DF2D-4AE9-811B-1AAB322079FA}" srcOrd="0" destOrd="0" presId="urn:microsoft.com/office/officeart/2005/8/layout/equation2"/>
    <dgm:cxn modelId="{0F3E21D6-D964-4C3C-9EAE-27A8D155521A}" srcId="{58CA094E-D528-4B6F-A56A-FF5815BAA47C}" destId="{950364AC-4ACA-4E80-A6B5-DDA0E82B58B2}" srcOrd="0" destOrd="0" parTransId="{2CC9FE13-3AA9-49A1-A11E-EE165882FD3A}" sibTransId="{D9FAA1FB-AF61-47C9-A53F-BA8F5F5C4584}"/>
    <dgm:cxn modelId="{2DE87EE0-F797-4E7F-95EE-A4A0EF6CBF8F}" type="presOf" srcId="{78E9407B-4F78-4EFD-9445-711E53FD27AE}" destId="{622374CD-8B81-4250-AE09-8E7848F6140D}" srcOrd="0" destOrd="0" presId="urn:microsoft.com/office/officeart/2005/8/layout/equation2"/>
    <dgm:cxn modelId="{D85F7DFE-351D-4E37-B599-DC06DE0C9E02}" type="presOf" srcId="{D9FAA1FB-AF61-47C9-A53F-BA8F5F5C4584}" destId="{71B4C8F3-E108-4630-9BB9-08705FD3F0AF}" srcOrd="0" destOrd="0" presId="urn:microsoft.com/office/officeart/2005/8/layout/equation2"/>
    <dgm:cxn modelId="{0793391C-3424-4E5F-8513-3A8557D4702A}" type="presParOf" srcId="{AFEAAAC5-999A-4069-9A4E-01B2D9B5AE9A}" destId="{EDBE1C4E-1AD4-40A0-8116-DB2E69C31CD1}" srcOrd="0" destOrd="0" presId="urn:microsoft.com/office/officeart/2005/8/layout/equation2"/>
    <dgm:cxn modelId="{67E00232-E195-4830-8BAB-87A590238D10}" type="presParOf" srcId="{EDBE1C4E-1AD4-40A0-8116-DB2E69C31CD1}" destId="{76FC729D-519D-4B27-BB7A-855EA83FB07B}" srcOrd="0" destOrd="0" presId="urn:microsoft.com/office/officeart/2005/8/layout/equation2"/>
    <dgm:cxn modelId="{B0B2AFB5-6AA3-411F-93D0-8859AF84E019}" type="presParOf" srcId="{EDBE1C4E-1AD4-40A0-8116-DB2E69C31CD1}" destId="{85602055-BDF5-4040-816F-AAE243B0360A}" srcOrd="1" destOrd="0" presId="urn:microsoft.com/office/officeart/2005/8/layout/equation2"/>
    <dgm:cxn modelId="{38C7CC5F-684F-4969-8566-9D9C2EB6AA74}" type="presParOf" srcId="{EDBE1C4E-1AD4-40A0-8116-DB2E69C31CD1}" destId="{71B4C8F3-E108-4630-9BB9-08705FD3F0AF}" srcOrd="2" destOrd="0" presId="urn:microsoft.com/office/officeart/2005/8/layout/equation2"/>
    <dgm:cxn modelId="{1381771E-2E2A-4E11-A52D-6256F7808A07}" type="presParOf" srcId="{EDBE1C4E-1AD4-40A0-8116-DB2E69C31CD1}" destId="{1F169F3F-D2BD-4724-8A0F-B7EE87DD9AC1}" srcOrd="3" destOrd="0" presId="urn:microsoft.com/office/officeart/2005/8/layout/equation2"/>
    <dgm:cxn modelId="{138099B5-3514-4E8A-9BEF-627E8A0120FE}" type="presParOf" srcId="{EDBE1C4E-1AD4-40A0-8116-DB2E69C31CD1}" destId="{622374CD-8B81-4250-AE09-8E7848F6140D}" srcOrd="4" destOrd="0" presId="urn:microsoft.com/office/officeart/2005/8/layout/equation2"/>
    <dgm:cxn modelId="{823AF7D7-3647-44DA-BA35-A0BB6FE7F873}" type="presParOf" srcId="{AFEAAAC5-999A-4069-9A4E-01B2D9B5AE9A}" destId="{6A234958-C54B-47CC-82CA-196C3F3B4377}" srcOrd="1" destOrd="0" presId="urn:microsoft.com/office/officeart/2005/8/layout/equation2"/>
    <dgm:cxn modelId="{1DF63377-ABA7-4CB1-B6BB-51793BC50CAE}" type="presParOf" srcId="{6A234958-C54B-47CC-82CA-196C3F3B4377}" destId="{743DEE50-3BA5-48EB-966F-724DA44D0B09}" srcOrd="0" destOrd="0" presId="urn:microsoft.com/office/officeart/2005/8/layout/equation2"/>
    <dgm:cxn modelId="{6609747E-586C-44A4-8E7D-B6E6BE37FE49}" type="presParOf" srcId="{AFEAAAC5-999A-4069-9A4E-01B2D9B5AE9A}" destId="{0DB3FA0F-DF2D-4AE9-811B-1AAB322079F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C729D-519D-4B27-BB7A-855EA83FB07B}">
      <dsp:nvSpPr>
        <dsp:cNvPr id="0" name=""/>
        <dsp:cNvSpPr/>
      </dsp:nvSpPr>
      <dsp:spPr>
        <a:xfrm>
          <a:off x="382488" y="1472"/>
          <a:ext cx="1480839" cy="1480839"/>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Health programs in parks</a:t>
          </a:r>
        </a:p>
      </dsp:txBody>
      <dsp:txXfrm>
        <a:off x="599352" y="218336"/>
        <a:ext cx="1047111" cy="1047111"/>
      </dsp:txXfrm>
    </dsp:sp>
    <dsp:sp modelId="{71B4C8F3-E108-4630-9BB9-08705FD3F0AF}">
      <dsp:nvSpPr>
        <dsp:cNvPr id="0" name=""/>
        <dsp:cNvSpPr/>
      </dsp:nvSpPr>
      <dsp:spPr>
        <a:xfrm>
          <a:off x="693464" y="1602556"/>
          <a:ext cx="858887" cy="8588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7309" y="1930994"/>
        <a:ext cx="631197" cy="202011"/>
      </dsp:txXfrm>
    </dsp:sp>
    <dsp:sp modelId="{622374CD-8B81-4250-AE09-8E7848F6140D}">
      <dsp:nvSpPr>
        <dsp:cNvPr id="0" name=""/>
        <dsp:cNvSpPr/>
      </dsp:nvSpPr>
      <dsp:spPr>
        <a:xfrm>
          <a:off x="382488" y="2581687"/>
          <a:ext cx="1480839" cy="1480839"/>
        </a:xfrm>
        <a:prstGeom prst="ellipse">
          <a:avLst/>
        </a:prstGeom>
        <a:solidFill>
          <a:srgbClr val="E294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Park &amp; nature programs in health systems </a:t>
          </a:r>
        </a:p>
      </dsp:txBody>
      <dsp:txXfrm>
        <a:off x="599352" y="2798551"/>
        <a:ext cx="1047111" cy="1047111"/>
      </dsp:txXfrm>
    </dsp:sp>
    <dsp:sp modelId="{6A234958-C54B-47CC-82CA-196C3F3B4377}">
      <dsp:nvSpPr>
        <dsp:cNvPr id="0" name=""/>
        <dsp:cNvSpPr/>
      </dsp:nvSpPr>
      <dsp:spPr>
        <a:xfrm>
          <a:off x="2085454" y="1756563"/>
          <a:ext cx="470907" cy="550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85454" y="1866737"/>
        <a:ext cx="329635" cy="330524"/>
      </dsp:txXfrm>
    </dsp:sp>
    <dsp:sp modelId="{0DB3FA0F-DF2D-4AE9-811B-1AAB322079FA}">
      <dsp:nvSpPr>
        <dsp:cNvPr id="0" name=""/>
        <dsp:cNvSpPr/>
      </dsp:nvSpPr>
      <dsp:spPr>
        <a:xfrm>
          <a:off x="2751832" y="551160"/>
          <a:ext cx="2961679" cy="2961679"/>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Parks are valued as integral to healthy, active communities by all </a:t>
          </a:r>
        </a:p>
      </dsp:txBody>
      <dsp:txXfrm>
        <a:off x="3185560" y="984888"/>
        <a:ext cx="2094223" cy="209422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B874D4C-6FE4-4AB1-9056-F7723CC5EECB}" type="datetimeFigureOut">
              <a:rPr lang="en-US" smtClean="0"/>
              <a:t>6/6/2024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E95639F5-B9DC-416C-AFBA-D46655516CCF}" type="slidenum">
              <a:rPr lang="en-US" smtClean="0"/>
              <a:t>‹#›</a:t>
            </a:fld>
            <a:endParaRPr lang="en-US"/>
          </a:p>
        </p:txBody>
      </p:sp>
    </p:spTree>
    <p:extLst>
      <p:ext uri="{BB962C8B-B14F-4D97-AF65-F5344CB8AC3E}">
        <p14:creationId xmlns:p14="http://schemas.microsoft.com/office/powerpoint/2010/main" val="3114702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DDA972F-D5ED-4D51-B1BB-AD57CF39E3F5}" type="datetimeFigureOut">
              <a:rPr lang="en-US" smtClean="0"/>
              <a:t>6/6/2024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9F2258E-B4E4-4A41-90D6-4E8C82B89DFF}" type="slidenum">
              <a:rPr lang="en-US" smtClean="0"/>
              <a:t>‹#›</a:t>
            </a:fld>
            <a:endParaRPr lang="en-US"/>
          </a:p>
        </p:txBody>
      </p:sp>
    </p:spTree>
    <p:extLst>
      <p:ext uri="{BB962C8B-B14F-4D97-AF65-F5344CB8AC3E}">
        <p14:creationId xmlns:p14="http://schemas.microsoft.com/office/powerpoint/2010/main" val="234778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Photo cred: Kirke Wrench, NPS</a:t>
            </a:r>
            <a:endParaRPr dirty="0"/>
          </a:p>
        </p:txBody>
      </p:sp>
      <p:sp>
        <p:nvSpPr>
          <p:cNvPr id="82" name="Shape 8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Photo credit: Donna?</a:t>
            </a:r>
          </a:p>
          <a:p>
            <a:endParaRPr lang="en-US" dirty="0"/>
          </a:p>
          <a:p>
            <a:r>
              <a:rPr lang="en-US" dirty="0"/>
              <a:t>And this is where Park</a:t>
            </a:r>
            <a:r>
              <a:rPr lang="en-US" baseline="0" dirty="0"/>
              <a:t> Prescriptions come into play… Park Prescriptions are programs </a:t>
            </a:r>
            <a:r>
              <a:rPr lang="en-US" sz="1200" kern="0" dirty="0">
                <a:solidFill>
                  <a:srgbClr val="000000"/>
                </a:solidFill>
                <a:latin typeface="Calibri" panose="020F0502020204030204" pitchFamily="34" charset="0"/>
                <a:cs typeface="Arial"/>
                <a:sym typeface="Arial"/>
              </a:rPr>
              <a:t>designed </a:t>
            </a:r>
            <a:r>
              <a:rPr lang="en-US" sz="1200" b="1" i="1" kern="0" dirty="0">
                <a:solidFill>
                  <a:srgbClr val="C00000"/>
                </a:solidFill>
                <a:latin typeface="Calibri" panose="020F0502020204030204" pitchFamily="34" charset="0"/>
                <a:cs typeface="Arial"/>
                <a:sym typeface="Arial"/>
              </a:rPr>
              <a:t>in collaboration with healthcare providers and community partners</a:t>
            </a:r>
            <a:r>
              <a:rPr lang="en-US" sz="1200" b="1" kern="0" dirty="0">
                <a:solidFill>
                  <a:srgbClr val="C00000"/>
                </a:solidFill>
                <a:latin typeface="Calibri" panose="020F0502020204030204" pitchFamily="34" charset="0"/>
                <a:cs typeface="Arial"/>
                <a:sym typeface="Arial"/>
              </a:rPr>
              <a:t> </a:t>
            </a:r>
            <a:r>
              <a:rPr lang="en-US" sz="1200" b="0" kern="0" baseline="0" dirty="0">
                <a:solidFill>
                  <a:srgbClr val="000000"/>
                </a:solidFill>
                <a:latin typeface="Calibri" panose="020F0502020204030204" pitchFamily="34" charset="0"/>
                <a:cs typeface="Arial"/>
                <a:sym typeface="Arial"/>
              </a:rPr>
              <a:t> that</a:t>
            </a:r>
            <a:r>
              <a:rPr lang="en-US" sz="1200" kern="0" dirty="0">
                <a:solidFill>
                  <a:srgbClr val="000000"/>
                </a:solidFill>
                <a:latin typeface="Calibri" panose="020F0502020204030204" pitchFamily="34" charset="0"/>
                <a:cs typeface="Arial"/>
                <a:sym typeface="Arial"/>
              </a:rPr>
              <a:t> utilize parks, trails, and open space to improve individual and community health. </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kern="1200" dirty="0">
                <a:solidFill>
                  <a:schemeClr val="tx1"/>
                </a:solidFill>
                <a:effectLst/>
                <a:latin typeface="+mn-lt"/>
                <a:ea typeface="+mn-ea"/>
                <a:cs typeface="+mn-cs"/>
              </a:rPr>
              <a:t>So we have the healthcare providers that are already serving our target populations and are looking for more resources for these populations, and we have the park agencies that have the resources to serve these communities and are looking to attract new park users. Park Prescription programs take these two stakeholder groups, brings them together to create a partnership that helps the agencies reach their own goals and, most importantly, provides a much needed health resource to vulnerable populations that need it the most.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note on language, although I am using the term “park,” I want to encourage you to think of any open-to-the-public natural land, including open space preserves, areas within land trusts, or other public land entities. Additionally, when I use the term “park agencies,” I am referring to any organization that maintains greenspace and provides recreation, either through staff or docents.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their best, Park Prescription programs:</a:t>
            </a:r>
          </a:p>
          <a:p>
            <a:pPr lvl="0"/>
            <a:r>
              <a:rPr lang="en-US" sz="1200" kern="1200" dirty="0">
                <a:solidFill>
                  <a:schemeClr val="tx1"/>
                </a:solidFill>
                <a:effectLst/>
                <a:latin typeface="+mn-lt"/>
                <a:ea typeface="+mn-ea"/>
                <a:cs typeface="+mn-cs"/>
              </a:rPr>
              <a:t>Promote behavior change to increase healthy lifestyles among vulnerable populations</a:t>
            </a:r>
          </a:p>
          <a:p>
            <a:pPr lvl="0"/>
            <a:r>
              <a:rPr lang="en-US" sz="1200" kern="1200" dirty="0">
                <a:solidFill>
                  <a:schemeClr val="tx1"/>
                </a:solidFill>
                <a:effectLst/>
                <a:latin typeface="+mn-lt"/>
                <a:ea typeface="+mn-ea"/>
                <a:cs typeface="+mn-cs"/>
              </a:rPr>
              <a:t>Improve individual and community health</a:t>
            </a:r>
          </a:p>
          <a:p>
            <a:pPr lvl="0"/>
            <a:r>
              <a:rPr lang="en-US" sz="1200" kern="1200" dirty="0">
                <a:solidFill>
                  <a:schemeClr val="tx1"/>
                </a:solidFill>
                <a:effectLst/>
                <a:latin typeface="+mn-lt"/>
                <a:ea typeface="+mn-ea"/>
                <a:cs typeface="+mn-cs"/>
              </a:rPr>
              <a:t>Create new stewards and advocates for parks and public lands </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The concept of</a:t>
            </a:r>
            <a:r>
              <a:rPr lang="en-US" baseline="0" dirty="0"/>
              <a:t> Park Prescriptions is something that really only started taking shape about 5 years ago and in that time we’ve seen an explosion of programs across the United States. The National </a:t>
            </a:r>
            <a:r>
              <a:rPr lang="en-US" baseline="0" dirty="0" err="1"/>
              <a:t>ParkRx</a:t>
            </a:r>
            <a:r>
              <a:rPr lang="en-US" baseline="0" dirty="0"/>
              <a:t> Initiative, with the support of the National Recreation and Parks Association, has been tracking the growth of these programs. There are currently 37 Park Prescription programs, that create this clinic to park connection.</a:t>
            </a:r>
          </a:p>
          <a:p>
            <a:endParaRPr lang="en-US" baseline="0" dirty="0"/>
          </a:p>
          <a:p>
            <a:r>
              <a:rPr lang="en-US" baseline="0" dirty="0"/>
              <a:t>In addition to these programs, there are hundreds of individual health &amp; nature champions across the country through the National Environmental Education Foundation’s Nature Champion program, Walk with a Doc, and Exercise is Medicine.</a:t>
            </a:r>
          </a:p>
          <a:p>
            <a:endParaRPr lang="en-US" baseline="0" dirty="0"/>
          </a:p>
          <a:p>
            <a:r>
              <a:rPr lang="en-US" dirty="0"/>
              <a:t>Even when we look at the Park Prescription programs,</a:t>
            </a:r>
            <a:r>
              <a:rPr lang="en-US" baseline="0" dirty="0"/>
              <a:t> as we would define them and that include both health and park partners, the models and how they’re implemented vary significantly across programs. Some are really driven by the parks and others by the health provider and some are an equal partnership.</a:t>
            </a:r>
          </a:p>
          <a:p>
            <a:endParaRPr lang="en-US" baseline="0" dirty="0"/>
          </a:p>
          <a:p>
            <a:r>
              <a:rPr lang="en-US" baseline="0" dirty="0"/>
              <a:t>And for the rest of my time today, I want to focus on this equal partnership model. This is the model that we’re implementing in the Bay Area and the model that we see as really exciting and having the potential for systems change.</a:t>
            </a:r>
            <a:endParaRPr lang="en-US"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2" y="4409759"/>
            <a:ext cx="5587999" cy="4177665"/>
          </a:xfrm>
          <a:prstGeom prst="rect">
            <a:avLst/>
          </a:prstGeom>
          <a:noFill/>
          <a:ln>
            <a:noFill/>
          </a:ln>
        </p:spPr>
        <p:txBody>
          <a:bodyPr lIns="92937" tIns="92937" rIns="92937" bIns="92937" anchor="ctr" anchorCtr="0">
            <a:noAutofit/>
          </a:bodyPr>
          <a:lstStyle/>
          <a:p>
            <a:r>
              <a:rPr lang="en-US" sz="1200" kern="1200" dirty="0">
                <a:solidFill>
                  <a:schemeClr val="tx1"/>
                </a:solidFill>
                <a:effectLst/>
                <a:latin typeface="+mn-lt"/>
                <a:ea typeface="+mn-ea"/>
                <a:cs typeface="+mn-cs"/>
              </a:rPr>
              <a:t>I want to share a few case studies of some of the Park Prescription programs that have developed a really robust partnership, a cohesive clinic-to-park process, and are starting to show exciting results.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Marin City Park Prescription program started in 2014 and includes numerous partners from both health and park sectors, with Marin Health and Human Services playing the backbone coordinating role. This initiative started with a pilot program in Marin City, the community in Marin with the highest poverty rates and lowest life expectancy, and it’s focus was low-income, African Americans. It is now being expanded to other communities across Marin County.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Miami Dade </a:t>
            </a:r>
            <a:r>
              <a:rPr lang="en-US" sz="1200" kern="1200" dirty="0" err="1">
                <a:solidFill>
                  <a:schemeClr val="tx1"/>
                </a:solidFill>
                <a:effectLst/>
                <a:latin typeface="+mn-lt"/>
                <a:ea typeface="+mn-ea"/>
                <a:cs typeface="+mn-cs"/>
              </a:rPr>
              <a:t>ParkRx</a:t>
            </a:r>
            <a:r>
              <a:rPr lang="en-US" sz="1200" kern="1200" dirty="0">
                <a:solidFill>
                  <a:schemeClr val="tx1"/>
                </a:solidFill>
                <a:effectLst/>
                <a:latin typeface="+mn-lt"/>
                <a:ea typeface="+mn-ea"/>
                <a:cs typeface="+mn-cs"/>
              </a:rPr>
              <a:t> program started 5 years ago and has been a partnership between Miami Dade Parks, Rec, and Open Space, the University of Miami, Baptist Health. This program targets obese and overweight children and connects youth from the health system to a year long, evidence-based, park-run after school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Oakland, EBRPD and UCSF Benioff Children’s Hospital have been partnering to develop a program that they call SHINE – Staying Healthy in Nature Everyday. This programs aims to reduce stress for low-income youth and their families through an urban Federally Qualified Health Center. It provides at-risk families with resources to understand and take advantage of the health benefits of nature.</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a:t>
            </a:r>
            <a:r>
              <a:rPr lang="en-US" sz="1200" b="0" i="0" kern="1200" baseline="0" dirty="0">
                <a:solidFill>
                  <a:schemeClr val="tx1"/>
                </a:solidFill>
                <a:effectLst/>
                <a:latin typeface="+mn-lt"/>
                <a:ea typeface="+mn-ea"/>
                <a:cs typeface="+mn-cs"/>
              </a:rPr>
              <a:t> credit (#4): Ryan Curran White, Parks Conservancy</a:t>
            </a:r>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three programs follow a very similar process. They start with a patient visit to a healthcare facility where the provider assesses the patients’ needs and determines if the patient would benefit from time in nature. The provider then enters the park prescription into the electronic medical record and provides the patient with basic information on how to fill the park prescription. Often this is in the form of maps, program information, or other collateral.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entry of the park prescription into the EMR sets off a trigger within the system and sends a message to a health educator, who then reaches out to the patient to provide counseling and/or support in identifying and participating in a specific, relevant park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patient then attends a park program that has been designed to meet their specific needs and help overcome barriers to park access. These programs can range from regular after-school programs, to weekend nature walks, Zumba, or tai chi classes.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health educator continues to follow up with the participant, collecting data on biometric and behavior changes, tracking to see if the participant continues to attend parks/park programs, and reporting back to the healthcare provider.</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171450" indent="-171450">
              <a:buFontTx/>
              <a:buChar char="-"/>
            </a:pPr>
            <a:r>
              <a:rPr lang="en-US" dirty="0"/>
              <a:t>There are strong</a:t>
            </a:r>
            <a:r>
              <a:rPr lang="en-US" baseline="0" dirty="0"/>
              <a:t> commitments from all levels across partner organizations. In general, these programs also have one organization that acts as the backbone convener, making sure there is ongoing, regular communications and ensuring that the partners are able to troubleshoot and communicate as any issues arise</a:t>
            </a:r>
          </a:p>
          <a:p>
            <a:pPr marL="171450" indent="-171450">
              <a:buFontTx/>
              <a:buChar char="-"/>
            </a:pPr>
            <a:r>
              <a:rPr lang="en-US" baseline="0" dirty="0"/>
              <a:t>The programs all have a clear target audience and health outcomes they’re seeking to address. </a:t>
            </a:r>
          </a:p>
          <a:p>
            <a:pPr marL="171450" indent="-171450">
              <a:buFontTx/>
              <a:buChar char="-"/>
            </a:pPr>
            <a:r>
              <a:rPr lang="en-US" baseline="0" dirty="0"/>
              <a:t>They have also invested time and resources into understanding the barriers that their audience faces and have designed their programs to overcome those barriers – whether that be through providing transportation, eliminating program fees, or ensuring the park staff are trained to provide a warm welcome</a:t>
            </a:r>
          </a:p>
          <a:p>
            <a:pPr marL="171450" indent="-171450">
              <a:buFontTx/>
              <a:buChar char="-"/>
            </a:pPr>
            <a:r>
              <a:rPr lang="en-US" baseline="0" dirty="0"/>
              <a:t>The prescriptions are designed to work with existing electronic medical record systems and to be as seamless and easy as possible to implement on the provider side, one element that providers have indicated as critical is the ability to give prescriptions quickly and in the course of their usual work, so integrating it into existing systems that allow providers to easily track the prescriptions has been very important</a:t>
            </a:r>
          </a:p>
          <a:p>
            <a:pPr marL="171450" indent="-171450">
              <a:buFontTx/>
              <a:buChar char="-"/>
            </a:pPr>
            <a:r>
              <a:rPr lang="en-US" baseline="0" dirty="0"/>
              <a:t>All three programs have staff designated to help patients navigate from the clinic to the park – they are called different things (health educators, wellness specialists, </a:t>
            </a:r>
            <a:r>
              <a:rPr lang="en-US" baseline="0" dirty="0" err="1"/>
              <a:t>promotores</a:t>
            </a:r>
            <a:r>
              <a:rPr lang="en-US" baseline="0" dirty="0"/>
              <a:t>) but they all have one-on-one contact with the patient to encourage them and support them in attending park programs</a:t>
            </a:r>
          </a:p>
          <a:p>
            <a:pPr marL="171450" indent="-171450">
              <a:buFontTx/>
              <a:buChar char="-"/>
            </a:pPr>
            <a:r>
              <a:rPr lang="en-US" dirty="0"/>
              <a:t>Something common across these programs, though not necessarily all </a:t>
            </a:r>
            <a:r>
              <a:rPr lang="en-US" dirty="0" err="1"/>
              <a:t>ParkRx</a:t>
            </a:r>
            <a:r>
              <a:rPr lang="en-US" dirty="0"/>
              <a:t> programs,</a:t>
            </a:r>
            <a:r>
              <a:rPr lang="en-US" baseline="0" dirty="0"/>
              <a:t> is that they are prescribing actual park programs – not just unstructured time in nature; a recent survey of public health practitioners in SF found that if healthcare providers know of a specific location and activity in nature, and are confident that their low-income patients would be welcome, they were more likely to recommend a park visit</a:t>
            </a:r>
          </a:p>
          <a:p>
            <a:pPr marL="171450" indent="-171450">
              <a:buFontTx/>
              <a:buChar char="-"/>
            </a:pPr>
            <a:r>
              <a:rPr lang="en-US" baseline="0" dirty="0"/>
              <a:t>And finally these programs integrate health and nature messaging across many sectors – nature and park messaging and collateral is integrated into the clinic setting and health messaging is integrated into the park programs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At the same time, each of these programs is unique and has elements tailored to meet their specific circumstances. It is critical to determine how to adapt the program to fit the specific partners and the specific audiences you want to reach.</a:t>
            </a:r>
          </a:p>
          <a:p>
            <a:endParaRPr lang="en-US" dirty="0"/>
          </a:p>
          <a:p>
            <a:pPr marL="171450" indent="-171450">
              <a:buFontTx/>
              <a:buChar char="-"/>
            </a:pPr>
            <a:r>
              <a:rPr lang="en-US" dirty="0"/>
              <a:t>Each program had a different, yet well-identified,</a:t>
            </a:r>
            <a:r>
              <a:rPr lang="en-US" baseline="0" dirty="0"/>
              <a:t> target audience; from obese youth to low-income African American families, the partners in the different programs spent time early on clearly identifying their target audiences. At the same time, they also identified different health outcomes they were targeting. As we discussed earlier, nature provides numerous health benefits and it is important to know if there are particular outcomes you seek to influence, as that can help guide specific programs.</a:t>
            </a:r>
          </a:p>
          <a:p>
            <a:pPr marL="171450" indent="-171450">
              <a:buFontTx/>
              <a:buChar char="-"/>
            </a:pPr>
            <a:r>
              <a:rPr lang="en-US" dirty="0"/>
              <a:t>The health educator positions also varied across</a:t>
            </a:r>
            <a:r>
              <a:rPr lang="en-US" baseline="0" dirty="0"/>
              <a:t> programs depending on organizational capacity and focus. In Miami the educators were provided by the park agency, in Marin City and Oakland they are employed by the health partner.</a:t>
            </a:r>
          </a:p>
          <a:p>
            <a:pPr marL="171450" indent="-171450">
              <a:buFontTx/>
              <a:buChar char="-"/>
            </a:pPr>
            <a:r>
              <a:rPr lang="en-US" dirty="0"/>
              <a:t>The next three program differences</a:t>
            </a:r>
            <a:r>
              <a:rPr lang="en-US" baseline="0" dirty="0"/>
              <a:t> all reflect how programs are tailored to meet the needs of their respective audiences. For example, in Oakland access was identified as a critical barrier so the program found funding to provide shuttles from the hospital to the park program. In Marin City, they identified that their patients needed a high level of interaction with the health educator, so the educators actually would attend park programs with the patients and check in with them at multiple points. And in all cases the park programs were tailored to meet the needs and health outcomes identified by the program partners.</a:t>
            </a:r>
          </a:p>
          <a:p>
            <a:pPr marL="171450" indent="-171450">
              <a:buFontTx/>
              <a:buChar char="-"/>
            </a:pPr>
            <a:r>
              <a:rPr lang="en-US" baseline="0" dirty="0"/>
              <a:t>And finally, the scale of these programs varied widely, both in geography and in number of partners. Marin City program involved a number of partners but focused on one rather small community. The Miami Dade program includes 35 different park sites across the county.</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In Miami, they’ve been collecting</a:t>
            </a:r>
            <a:r>
              <a:rPr lang="en-US" baseline="0" dirty="0"/>
              <a:t> data for the past five years and have consistently seen year-after-year impacts for their intervention. Amongst their clinically obese and overweight participants they’ve seen consistent…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solidFill>
                  <a:srgbClr val="FF0000"/>
                </a:solidFill>
              </a:rPr>
              <a:t>***This isn’t a Conservancy photo. I don’t think we can use it. Sue Gardner ha</a:t>
            </a:r>
            <a:r>
              <a:rPr lang="en-US" baseline="0" dirty="0">
                <a:solidFill>
                  <a:srgbClr val="FF0000"/>
                </a:solidFill>
              </a:rPr>
              <a:t>d posted it on Yammer and said “at Park Prescription (HPHP) Day at both Marin City and </a:t>
            </a:r>
            <a:r>
              <a:rPr lang="en-US" baseline="0" dirty="0" err="1">
                <a:solidFill>
                  <a:srgbClr val="FF0000"/>
                </a:solidFill>
              </a:rPr>
              <a:t>McNears</a:t>
            </a:r>
            <a:r>
              <a:rPr lang="en-US" baseline="0" dirty="0">
                <a:solidFill>
                  <a:srgbClr val="FF0000"/>
                </a:solidFill>
              </a:rPr>
              <a:t> Beach. Before posting these on external media, I need to make sure I have all the permissions.” She never followed up on Yammer about permission.</a:t>
            </a:r>
            <a:endParaRPr lang="en-US" dirty="0">
              <a:solidFill>
                <a:srgbClr val="FF0000"/>
              </a:solidFill>
            </a:endParaRPr>
          </a:p>
          <a:p>
            <a:endParaRPr lang="en-US" dirty="0"/>
          </a:p>
          <a:p>
            <a:r>
              <a:rPr lang="en-US" dirty="0"/>
              <a:t>In Marin City, they have just started collecting biometric data on their participants in the past year</a:t>
            </a:r>
            <a:r>
              <a:rPr lang="en-US" baseline="0" dirty="0"/>
              <a:t> and currently only have some very preliminary results. However these early outcomes show positive improvements in…</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In Oakland, Dr. </a:t>
            </a:r>
            <a:r>
              <a:rPr lang="en-US" dirty="0" err="1"/>
              <a:t>Nooshin</a:t>
            </a:r>
            <a:r>
              <a:rPr lang="en-US" dirty="0"/>
              <a:t> </a:t>
            </a:r>
            <a:r>
              <a:rPr lang="en-US" dirty="0" err="1"/>
              <a:t>Razani</a:t>
            </a:r>
            <a:r>
              <a:rPr lang="en-US" dirty="0"/>
              <a:t> has been leading some really interesting</a:t>
            </a:r>
            <a:r>
              <a:rPr lang="en-US" baseline="0" dirty="0"/>
              <a:t> studies comparing different program models. They conducted a randomized trial where the control group was just given a recommendation by the pediatrician and written resources on parks while the second group was also provided with a case manager and was invited to come on outings with transportation and lunch provided.</a:t>
            </a:r>
          </a:p>
          <a:p>
            <a:endParaRPr lang="en-US" baseline="0" dirty="0"/>
          </a:p>
          <a:p>
            <a:r>
              <a:rPr lang="en-US" baseline="0" dirty="0"/>
              <a:t>The results showed that both groups experienced greater decreases in stress and they continued to visit parks in ever greater “doses” than was originally prescribed – showing that even without the additional staff support, the prescription made a positive impact. However, the group that was given transportation and participated in a staff-led program also reported greater decreases in feelings of isolation and loneliness than did the group that had self-led park experiences.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we’ve seen in these case studies, and what we’re seeing as more and more research comes out from these programs, is</a:t>
            </a:r>
            <a:r>
              <a:rPr lang="en-US" baseline="0" dirty="0"/>
              <a:t> multiple benefits across partners and participants. Healthcare providers are seeing improved health outcomes for their patients. Park agencies are reaching audiences that have been traditionally underserved, building new park users and advocates. And individuals and communities are having amazing experiences, building connections with their local parks, and improving their mental, physical, and emotional health.</a:t>
            </a:r>
            <a:endParaRPr lang="en-US"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Photo credit: BAYCAT?</a:t>
            </a:r>
          </a:p>
          <a:p>
            <a:endParaRPr lang="en-US" dirty="0"/>
          </a:p>
          <a:p>
            <a:r>
              <a:rPr lang="en-US" dirty="0"/>
              <a:t>Before</a:t>
            </a:r>
            <a:r>
              <a:rPr lang="en-US" baseline="0" dirty="0"/>
              <a:t> we jump into Q&amp;A I wanted to share one recent marketing piece </a:t>
            </a:r>
            <a:r>
              <a:rPr lang="en-US" dirty="0"/>
              <a:t>that was developed for Park Prescriptions. </a:t>
            </a:r>
            <a:r>
              <a:rPr lang="en-US" baseline="0" dirty="0"/>
              <a:t>A</a:t>
            </a:r>
            <a:r>
              <a:rPr lang="en-US" dirty="0"/>
              <a:t> big part of all Park Prescription program is the outreach – and I thought it</a:t>
            </a:r>
            <a:r>
              <a:rPr lang="en-US" baseline="0" dirty="0"/>
              <a:t> would be appropriate to close with this video </a:t>
            </a:r>
            <a:r>
              <a:rPr lang="en-US" dirty="0"/>
              <a:t>that I find particularly inspiring and that I think captures the essence of Park Prescriptions better</a:t>
            </a:r>
            <a:r>
              <a:rPr lang="en-US" baseline="0" dirty="0"/>
              <a:t> in 2 minutes that I have in the past 25</a:t>
            </a:r>
            <a:r>
              <a:rPr lang="en-US" dirty="0"/>
              <a: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So,</a:t>
            </a:r>
            <a:r>
              <a:rPr lang="en-US" baseline="0" dirty="0"/>
              <a:t> I’m getting to the end of my time but the Institute at the Golden Gate has put together a range of resources on Park Prescriptions, which can be found at the above websites.</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Photo credit: Parks Conservancy</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agencies have</a:t>
            </a:r>
            <a:r>
              <a:rPr lang="en-US" baseline="0" dirty="0"/>
              <a:t> </a:t>
            </a:r>
            <a:r>
              <a:rPr lang="en-US" dirty="0"/>
              <a:t> been looking at parks</a:t>
            </a:r>
            <a:r>
              <a:rPr lang="en-US" baseline="0" dirty="0"/>
              <a:t> as a low-cost resource for preventative health care since 2011. [Your agency] has focused on building and supporting partnerships between park, health, and community agencies, as well as identifying best practice and building tools and models to support the growth and adoption of programs at the intersection of health and parks.</a:t>
            </a:r>
          </a:p>
          <a:p>
            <a:endParaRPr lang="en-US" baseline="0" dirty="0"/>
          </a:p>
          <a:p>
            <a:r>
              <a:rPr lang="en-US" baseline="0" dirty="0"/>
              <a:t>The National </a:t>
            </a:r>
            <a:r>
              <a:rPr lang="en-US" baseline="0" dirty="0" err="1"/>
              <a:t>ParkRx</a:t>
            </a:r>
            <a:r>
              <a:rPr lang="en-US" baseline="0" dirty="0"/>
              <a:t> Initiative is a national community of practitioners advancing the use of parks and public lands to improve health and wellness among individuals and communities. These practitioners have varying models of Park Prescription programs and work together to share  lessons learned and support those trying to start or improve their programs.</a:t>
            </a:r>
            <a:endParaRPr lang="en-US" dirty="0"/>
          </a:p>
        </p:txBody>
      </p:sp>
      <p:sp>
        <p:nvSpPr>
          <p:cNvPr id="4" name="Slide Number Placeholder 3"/>
          <p:cNvSpPr>
            <a:spLocks noGrp="1"/>
          </p:cNvSpPr>
          <p:nvPr>
            <p:ph type="sldNum" sz="quarter" idx="10"/>
          </p:nvPr>
        </p:nvSpPr>
        <p:spPr/>
        <p:txBody>
          <a:bodyPr/>
          <a:lstStyle/>
          <a:p>
            <a:fld id="{E9F2258E-B4E4-4A41-90D6-4E8C82B89DFF}" type="slidenum">
              <a:rPr lang="en-US" smtClean="0"/>
              <a:t>3</a:t>
            </a:fld>
            <a:endParaRPr lang="en-US"/>
          </a:p>
        </p:txBody>
      </p:sp>
    </p:spTree>
    <p:extLst>
      <p:ext uri="{BB962C8B-B14F-4D97-AF65-F5344CB8AC3E}">
        <p14:creationId xmlns:p14="http://schemas.microsoft.com/office/powerpoint/2010/main" val="110062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Photo credit:</a:t>
            </a:r>
            <a:r>
              <a:rPr lang="en-US" baseline="0" dirty="0"/>
              <a:t> Ryan Curran White, Parks Conservancy</a:t>
            </a:r>
            <a:endParaRPr lang="en-US" dirty="0"/>
          </a:p>
          <a:p>
            <a:endParaRPr lang="en-US" dirty="0"/>
          </a:p>
          <a:p>
            <a:r>
              <a:rPr lang="en-US" dirty="0"/>
              <a:t>In the past 6 years that we’ve been working on this issue,</a:t>
            </a:r>
            <a:r>
              <a:rPr lang="en-US" baseline="0" dirty="0"/>
              <a:t> we’ve seen it really growing and gaining impressive momentum. In the past 2 years alone, we’ve seen the number of formal partnerships between park and health agencies more than double. So what’s all the fuss? Why is this something that we should all care about?</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dirty="0"/>
              <a:t>When we look at the current state of health in the United States,</a:t>
            </a:r>
            <a:r>
              <a:rPr lang="en-US" baseline="0" dirty="0"/>
              <a:t> the outlook is pretty bleak.</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a:latin typeface="Georgia" panose="02040502050405020303" pitchFamily="18" charset="0"/>
              </a:rPr>
              <a:t>Photo credit:</a:t>
            </a:r>
            <a:r>
              <a:rPr lang="en-US" sz="2200" baseline="0" dirty="0">
                <a:latin typeface="Georgia" panose="02040502050405020303" pitchFamily="18" charset="0"/>
              </a:rPr>
              <a:t> Lea Kassa, Institute at the Golden Gate</a:t>
            </a:r>
            <a:endParaRPr lang="en-US" sz="2200" dirty="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dirty="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a:latin typeface="Georgia" panose="02040502050405020303" pitchFamily="18" charset="0"/>
              </a:rPr>
              <a:t>And what does nature have to do with</a:t>
            </a:r>
            <a:r>
              <a:rPr lang="en-US" sz="2200" baseline="0" dirty="0">
                <a:latin typeface="Georgia" panose="02040502050405020303" pitchFamily="18" charset="0"/>
              </a:rPr>
              <a:t> this? I think for many of us we intuitively know and actually can feel that being outside in nature is good for us. And it turns out that research backs up this feeling! Over the past 30 years, there have been over 100 studies showing the numerous and varied health benefits of nature. </a:t>
            </a:r>
          </a:p>
          <a:p>
            <a:pPr>
              <a:buFont typeface="Arial" panose="020B0604020202020204" pitchFamily="34" charset="0"/>
              <a:buNone/>
            </a:pPr>
            <a:endParaRPr lang="en-US" sz="2200" dirty="0">
              <a:latin typeface="Georgia" panose="02040502050405020303" pitchFamily="18" charset="0"/>
            </a:endParaRPr>
          </a:p>
          <a:p>
            <a:pPr marL="0" indent="0">
              <a:buFont typeface="Arial" panose="020B0604020202020204" pitchFamily="34" charset="0"/>
              <a:buNone/>
            </a:pPr>
            <a:r>
              <a:rPr lang="en-US" sz="2200" dirty="0">
                <a:latin typeface="Georgia" panose="02040502050405020303" pitchFamily="18" charset="0"/>
              </a:rPr>
              <a:t>It turns out that just being outside makes you more physically</a:t>
            </a:r>
            <a:r>
              <a:rPr lang="en-US" sz="2200" baseline="0" dirty="0">
                <a:latin typeface="Georgia" panose="02040502050405020303" pitchFamily="18" charset="0"/>
              </a:rPr>
              <a:t> active</a:t>
            </a:r>
          </a:p>
          <a:p>
            <a:pPr marL="800100" lvl="1" indent="-342900">
              <a:buFont typeface="Arial" panose="020B0604020202020204" pitchFamily="34" charset="0"/>
              <a:buChar char="•"/>
            </a:pPr>
            <a:r>
              <a:rPr lang="en-US" sz="2200" baseline="0" dirty="0">
                <a:latin typeface="Georgia" panose="02040502050405020303" pitchFamily="18" charset="0"/>
              </a:rPr>
              <a:t>Studies have shown that children are 2-3x more active when they’re outside </a:t>
            </a:r>
            <a:r>
              <a:rPr lang="en-US" sz="2200" i="1" baseline="0" dirty="0">
                <a:latin typeface="Georgia" panose="02040502050405020303" pitchFamily="18" charset="0"/>
              </a:rPr>
              <a:t>(Cooper et al, 2010)</a:t>
            </a:r>
            <a:endParaRPr lang="en-US" sz="2200" baseline="0" dirty="0">
              <a:latin typeface="Georgia" panose="02040502050405020303" pitchFamily="18" charset="0"/>
            </a:endParaRPr>
          </a:p>
          <a:p>
            <a:pPr marL="800100" lvl="1" indent="-342900">
              <a:buFont typeface="Arial" panose="020B0604020202020204" pitchFamily="34" charset="0"/>
              <a:buChar char="•"/>
            </a:pPr>
            <a:r>
              <a:rPr lang="en-US" sz="2200" baseline="0" dirty="0">
                <a:latin typeface="Georgia" panose="02040502050405020303" pitchFamily="18" charset="0"/>
              </a:rPr>
              <a:t>Additional studies that people who live less than 1 mile from a park have 38% more activity sessions than those living farther away</a:t>
            </a:r>
          </a:p>
          <a:p>
            <a:pPr marL="0" lvl="0" indent="0">
              <a:buFont typeface="Arial" panose="020B0604020202020204" pitchFamily="34" charset="0"/>
              <a:buNone/>
            </a:pPr>
            <a:endParaRPr lang="en-US" sz="1700" i="0" baseline="0" dirty="0">
              <a:solidFill>
                <a:schemeClr val="tx1"/>
              </a:solidFill>
              <a:latin typeface="Georgia" panose="02040502050405020303" pitchFamily="18" charset="0"/>
            </a:endParaRPr>
          </a:p>
          <a:p>
            <a:pPr marL="0" lvl="0" indent="0">
              <a:buFont typeface="Arial" panose="020B0604020202020204" pitchFamily="34" charset="0"/>
              <a:buNone/>
            </a:pPr>
            <a:r>
              <a:rPr lang="en-US" sz="1700" i="0" baseline="0" dirty="0">
                <a:solidFill>
                  <a:schemeClr val="tx1"/>
                </a:solidFill>
                <a:latin typeface="Georgia" panose="02040502050405020303" pitchFamily="18" charset="0"/>
              </a:rPr>
              <a:t>Furthermore, studies have shown reduced rates of hospitalization in children with a</a:t>
            </a:r>
            <a:r>
              <a:rPr lang="en-US" sz="1700" i="0" dirty="0">
                <a:solidFill>
                  <a:schemeClr val="tx1"/>
                </a:solidFill>
                <a:latin typeface="Georgia" panose="02040502050405020303" pitchFamily="18" charset="0"/>
              </a:rPr>
              <a:t>sthma </a:t>
            </a:r>
            <a:r>
              <a:rPr lang="en-US" sz="1500" i="0" dirty="0">
                <a:solidFill>
                  <a:schemeClr val="tx1"/>
                </a:solidFill>
                <a:latin typeface="Georgia" panose="02040502050405020303" pitchFamily="18" charset="0"/>
              </a:rPr>
              <a:t>based on the number of trees in their neighborhood</a:t>
            </a:r>
          </a:p>
          <a:p>
            <a:pPr marL="0" lvl="0" indent="0">
              <a:buFont typeface="Arial" panose="020B0604020202020204" pitchFamily="34" charset="0"/>
              <a:buNone/>
            </a:pPr>
            <a:endParaRPr lang="en-US" sz="1500" i="0" dirty="0">
              <a:solidFill>
                <a:schemeClr val="tx1"/>
              </a:solidFill>
              <a:latin typeface="Georgia" panose="02040502050405020303" pitchFamily="18" charset="0"/>
            </a:endParaRPr>
          </a:p>
          <a:p>
            <a:pPr marL="0" lvl="0" indent="0">
              <a:buFont typeface="Arial" panose="020B0604020202020204" pitchFamily="34" charset="0"/>
              <a:buNone/>
            </a:pPr>
            <a:r>
              <a:rPr lang="en-US" sz="1500" i="0" dirty="0">
                <a:solidFill>
                  <a:schemeClr val="tx1"/>
                </a:solidFill>
                <a:latin typeface="Georgia" panose="02040502050405020303" pitchFamily="18" charset="0"/>
              </a:rPr>
              <a:t>And</a:t>
            </a:r>
            <a:r>
              <a:rPr lang="en-US" sz="1500" i="0" baseline="0" dirty="0">
                <a:solidFill>
                  <a:schemeClr val="tx1"/>
                </a:solidFill>
                <a:latin typeface="Georgia" panose="02040502050405020303" pitchFamily="18" charset="0"/>
              </a:rPr>
              <a:t> children that spend more than 3 hours outside per day have lower rates of m</a:t>
            </a:r>
            <a:r>
              <a:rPr lang="en-US" sz="1700" dirty="0">
                <a:solidFill>
                  <a:schemeClr val="tx1"/>
                </a:solidFill>
                <a:latin typeface="Georgia" panose="02040502050405020303" pitchFamily="18" charset="0"/>
              </a:rPr>
              <a:t>yopia or nearsightedness </a:t>
            </a:r>
            <a:r>
              <a:rPr lang="en-US" sz="1500" i="1" dirty="0">
                <a:solidFill>
                  <a:schemeClr val="tx1"/>
                </a:solidFill>
                <a:latin typeface="Georgia" panose="02040502050405020303" pitchFamily="18" charset="0"/>
              </a:rPr>
              <a:t>(Rose, 2008; Morgan 2012)</a:t>
            </a:r>
          </a:p>
          <a:p>
            <a:pPr marL="0" lvl="0" indent="0">
              <a:buFont typeface="Arial" panose="020B0604020202020204" pitchFamily="34" charset="0"/>
              <a:buNone/>
            </a:pPr>
            <a:endParaRPr lang="en-US" sz="1500" i="1" dirty="0">
              <a:solidFill>
                <a:schemeClr val="tx1"/>
              </a:solidFill>
              <a:latin typeface="Georgia" panose="02040502050405020303" pitchFamily="18" charset="0"/>
            </a:endParaRPr>
          </a:p>
          <a:p>
            <a:pPr lvl="0">
              <a:buClr>
                <a:schemeClr val="accent1"/>
              </a:buClr>
              <a:buSzPct val="100000"/>
              <a:buFont typeface="Arial" panose="020B0604020202020204" pitchFamily="34" charset="0"/>
              <a:buNone/>
            </a:pPr>
            <a:r>
              <a:rPr lang="en-US" sz="1500" dirty="0">
                <a:solidFill>
                  <a:schemeClr val="tx1"/>
                </a:solidFill>
                <a:latin typeface="Georgia" panose="02040502050405020303" pitchFamily="18" charset="0"/>
              </a:rPr>
              <a:t>Additional</a:t>
            </a:r>
            <a:r>
              <a:rPr lang="en-US" sz="1500" baseline="0" dirty="0">
                <a:solidFill>
                  <a:schemeClr val="tx1"/>
                </a:solidFill>
                <a:latin typeface="Georgia" panose="02040502050405020303" pitchFamily="18" charset="0"/>
              </a:rPr>
              <a:t> studies show that time in nature can improve various </a:t>
            </a:r>
            <a:r>
              <a:rPr lang="en-US" sz="1500" dirty="0">
                <a:solidFill>
                  <a:schemeClr val="tx1"/>
                </a:solidFill>
                <a:latin typeface="Georgia" panose="02040502050405020303" pitchFamily="18" charset="0"/>
              </a:rPr>
              <a:t>Pediatric Developmental Milestones,</a:t>
            </a:r>
            <a:r>
              <a:rPr lang="en-US" sz="1500" baseline="0" dirty="0">
                <a:solidFill>
                  <a:schemeClr val="tx1"/>
                </a:solidFill>
                <a:latin typeface="Georgia" panose="02040502050405020303" pitchFamily="18" charset="0"/>
              </a:rPr>
              <a:t> </a:t>
            </a:r>
            <a:r>
              <a:rPr lang="en-US" sz="1700" baseline="0" dirty="0">
                <a:solidFill>
                  <a:schemeClr val="tx1"/>
                </a:solidFill>
                <a:latin typeface="Georgia" panose="02040502050405020303" pitchFamily="18" charset="0"/>
              </a:rPr>
              <a:t>h</a:t>
            </a:r>
            <a:r>
              <a:rPr lang="en-US" sz="1700" dirty="0">
                <a:solidFill>
                  <a:schemeClr val="tx1"/>
                </a:solidFill>
                <a:latin typeface="Georgia" panose="02040502050405020303" pitchFamily="18" charset="0"/>
              </a:rPr>
              <a:t>ealing times after surgery </a:t>
            </a:r>
            <a:r>
              <a:rPr lang="en-US" sz="1500" i="1" dirty="0">
                <a:solidFill>
                  <a:schemeClr val="tx1"/>
                </a:solidFill>
                <a:latin typeface="Georgia" panose="02040502050405020303" pitchFamily="18" charset="0"/>
              </a:rPr>
              <a:t>(Ulrich, 1984),</a:t>
            </a:r>
            <a:r>
              <a:rPr lang="en-US" sz="1500" i="1" baseline="0" dirty="0">
                <a:solidFill>
                  <a:schemeClr val="tx1"/>
                </a:solidFill>
                <a:latin typeface="Georgia" panose="02040502050405020303" pitchFamily="18" charset="0"/>
              </a:rPr>
              <a:t> </a:t>
            </a:r>
            <a:r>
              <a:rPr lang="en-US" sz="1500" i="0" baseline="0" dirty="0">
                <a:solidFill>
                  <a:schemeClr val="tx1"/>
                </a:solidFill>
                <a:latin typeface="Georgia" panose="02040502050405020303" pitchFamily="18" charset="0"/>
              </a:rPr>
              <a:t>and can actually increase l</a:t>
            </a:r>
            <a:r>
              <a:rPr lang="en-US" sz="1700" i="0" dirty="0">
                <a:solidFill>
                  <a:schemeClr val="tx1"/>
                </a:solidFill>
                <a:latin typeface="Georgia" panose="02040502050405020303" pitchFamily="18" charset="0"/>
              </a:rPr>
              <a:t>ongevity </a:t>
            </a:r>
            <a:r>
              <a:rPr lang="en-US" sz="1500" dirty="0">
                <a:solidFill>
                  <a:schemeClr val="tx1"/>
                </a:solidFill>
                <a:latin typeface="Georgia" panose="02040502050405020303" pitchFamily="18" charset="0"/>
              </a:rPr>
              <a:t>(</a:t>
            </a:r>
            <a:r>
              <a:rPr lang="en-US" sz="1500" i="1" dirty="0">
                <a:solidFill>
                  <a:schemeClr val="tx1"/>
                </a:solidFill>
                <a:latin typeface="Georgia" panose="02040502050405020303" pitchFamily="18" charset="0"/>
              </a:rPr>
              <a:t>Takano, 2002)</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a:buFont typeface="Arial" panose="020B0604020202020204" pitchFamily="34" charset="0"/>
              <a:buNone/>
            </a:pPr>
            <a:r>
              <a:rPr lang="en-US" sz="2200" dirty="0">
                <a:latin typeface="Georgia" panose="02040502050405020303" pitchFamily="18" charset="0"/>
              </a:rPr>
              <a:t>Photo credit: Parks</a:t>
            </a:r>
            <a:r>
              <a:rPr lang="en-US" sz="2200" baseline="0" dirty="0">
                <a:latin typeface="Georgia" panose="02040502050405020303" pitchFamily="18" charset="0"/>
              </a:rPr>
              <a:t> Conservancy</a:t>
            </a:r>
            <a:endParaRPr lang="en-US" sz="2200" dirty="0">
              <a:latin typeface="Georgia" panose="02040502050405020303" pitchFamily="18" charset="0"/>
            </a:endParaRPr>
          </a:p>
          <a:p>
            <a:pPr>
              <a:buFont typeface="Arial" panose="020B0604020202020204" pitchFamily="34" charset="0"/>
              <a:buNone/>
            </a:pPr>
            <a:endParaRPr lang="en-US" sz="2200" dirty="0">
              <a:latin typeface="Georgia" panose="02040502050405020303" pitchFamily="18" charset="0"/>
            </a:endParaRPr>
          </a:p>
          <a:p>
            <a:pPr>
              <a:buFont typeface="Arial" panose="020B0604020202020204" pitchFamily="34" charset="0"/>
              <a:buNone/>
            </a:pPr>
            <a:r>
              <a:rPr lang="en-US" sz="2200" dirty="0">
                <a:latin typeface="Georgia" panose="02040502050405020303" pitchFamily="18" charset="0"/>
              </a:rPr>
              <a:t>And the health benefits of nature are not just physical, there have been more and more studies over the past decade showing that time in nature actually</a:t>
            </a:r>
            <a:r>
              <a:rPr lang="en-US" sz="2200" baseline="0" dirty="0">
                <a:latin typeface="Georgia" panose="02040502050405020303" pitchFamily="18" charset="0"/>
              </a:rPr>
              <a:t> improves our mental well-being.</a:t>
            </a:r>
          </a:p>
          <a:p>
            <a:pPr>
              <a:buFont typeface="Arial" panose="020B0604020202020204" pitchFamily="34" charset="0"/>
              <a:buNone/>
            </a:pPr>
            <a:endParaRPr lang="en-US" sz="2200" baseline="0" dirty="0">
              <a:latin typeface="Georgia" panose="02040502050405020303" pitchFamily="18" charset="0"/>
            </a:endParaRPr>
          </a:p>
          <a:p>
            <a:pPr marL="800100" lvl="1" indent="-342900">
              <a:buFont typeface="Arial" panose="020B0604020202020204" pitchFamily="34" charset="0"/>
              <a:buChar char="•"/>
            </a:pPr>
            <a:r>
              <a:rPr lang="en-US" sz="2200" baseline="0" dirty="0">
                <a:latin typeface="Georgia" panose="02040502050405020303" pitchFamily="18" charset="0"/>
              </a:rPr>
              <a:t>Time in green space can improve emotional regulation – a systematic review of 25 studies showed that time spent exercising in green space resulted in reduced feelings of anger, aggression, fatigue, and sadness, as composed to physical activity in a built setting </a:t>
            </a:r>
            <a:r>
              <a:rPr lang="en-US" sz="2200" i="1" baseline="0" dirty="0">
                <a:latin typeface="Georgia" panose="02040502050405020303" pitchFamily="18" charset="0"/>
              </a:rPr>
              <a:t>(Bowler, 2010)</a:t>
            </a:r>
            <a:endParaRPr lang="en-US" sz="2200" baseline="0" dirty="0">
              <a:latin typeface="Georgia" panose="02040502050405020303"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aseline="0" dirty="0">
                <a:latin typeface="Georgia" panose="02040502050405020303" pitchFamily="18" charset="0"/>
              </a:rPr>
              <a:t>Further studies show that rates of diagnosis for depression and anxiety are lower when there is more green space </a:t>
            </a:r>
            <a:r>
              <a:rPr lang="en-US" sz="2200" i="1" baseline="0" dirty="0">
                <a:latin typeface="Georgia" panose="02040502050405020303" pitchFamily="18" charset="0"/>
              </a:rPr>
              <a:t>(Maas J, 2009)</a:t>
            </a:r>
            <a:r>
              <a:rPr lang="en-US" sz="2200" baseline="0" dirty="0">
                <a:latin typeface="Georgia" panose="02040502050405020303" pitchFamily="18" charset="0"/>
              </a:rPr>
              <a:t>; those living in highly green neighborhoods are 1.6x more likely to have better self-reported mental health/well-being than those living in neighborhoods with the lowest levels of greenness </a:t>
            </a:r>
            <a:r>
              <a:rPr lang="en-US" sz="2400" b="0" i="1" kern="1200" baseline="0" dirty="0">
                <a:solidFill>
                  <a:schemeClr val="tx1"/>
                </a:solidFill>
                <a:effectLst/>
                <a:latin typeface="+mn-lt"/>
                <a:ea typeface="+mn-ea"/>
                <a:cs typeface="+mn-cs"/>
              </a:rPr>
              <a:t>(Sugiyama, 2008)</a:t>
            </a:r>
            <a:endParaRPr lang="en-US" sz="2200" baseline="0" dirty="0">
              <a:latin typeface="Georgia" panose="02040502050405020303" pitchFamily="18" charset="0"/>
            </a:endParaRPr>
          </a:p>
          <a:p>
            <a:pPr marL="0" lvl="0" indent="0">
              <a:buFont typeface="Arial" panose="020B0604020202020204" pitchFamily="34" charset="0"/>
              <a:buNone/>
            </a:pPr>
            <a:endParaRPr lang="en-US" sz="2200" baseline="0" dirty="0">
              <a:latin typeface="Georgia" panose="02040502050405020303" pitchFamily="18" charset="0"/>
            </a:endParaRPr>
          </a:p>
          <a:p>
            <a:pPr marL="0" lvl="0" indent="0">
              <a:buFont typeface="Arial" panose="020B0604020202020204" pitchFamily="34" charset="0"/>
              <a:buNone/>
            </a:pPr>
            <a:r>
              <a:rPr lang="en-US" sz="2200" baseline="0" dirty="0">
                <a:latin typeface="Georgia" panose="02040502050405020303" pitchFamily="18" charset="0"/>
              </a:rPr>
              <a:t>And how does nature have this impact on us? Studies have shown that just 15 minutes of walking in nature reduces our pulse, blood pressure, and cortisol levels, as compared to walking in an urban or built environment.</a:t>
            </a:r>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pPr marL="0" indent="0">
              <a:buClr>
                <a:schemeClr val="accent1"/>
              </a:buClr>
              <a:buFont typeface="Arial" panose="020B0604020202020204" pitchFamily="34" charset="0"/>
              <a:buNone/>
            </a:pPr>
            <a:r>
              <a:rPr lang="en-US" sz="2200" dirty="0">
                <a:latin typeface="Georgia" panose="02040502050405020303" pitchFamily="18" charset="0"/>
                <a:cs typeface="Georgia"/>
              </a:rPr>
              <a:t>Photo credit: ?? Looks like it might</a:t>
            </a:r>
            <a:r>
              <a:rPr lang="en-US" sz="2200" baseline="0" dirty="0">
                <a:latin typeface="Georgia" panose="02040502050405020303" pitchFamily="18" charset="0"/>
                <a:cs typeface="Georgia"/>
              </a:rPr>
              <a:t> be Cal State Parks or Latino Outdoors. I don’t know where this came from. If you have the original file name I can tell you who took it.</a:t>
            </a:r>
            <a:endParaRPr lang="en-US" sz="2200" dirty="0">
              <a:latin typeface="Georgia" panose="02040502050405020303" pitchFamily="18" charset="0"/>
              <a:cs typeface="Georgia"/>
            </a:endParaRPr>
          </a:p>
          <a:p>
            <a:pPr marL="0" indent="0">
              <a:buClr>
                <a:schemeClr val="accent1"/>
              </a:buClr>
              <a:buFont typeface="Arial" panose="020B0604020202020204" pitchFamily="34" charset="0"/>
              <a:buNone/>
            </a:pPr>
            <a:endParaRPr lang="en-US" sz="2200" dirty="0">
              <a:latin typeface="Georgia" panose="02040502050405020303" pitchFamily="18" charset="0"/>
              <a:cs typeface="Georgia"/>
            </a:endParaRPr>
          </a:p>
          <a:p>
            <a:pPr marL="0" indent="0">
              <a:buClr>
                <a:schemeClr val="accent1"/>
              </a:buClr>
              <a:buFont typeface="Arial" panose="020B0604020202020204" pitchFamily="34" charset="0"/>
              <a:buNone/>
            </a:pPr>
            <a:endParaRPr lang="en-US" sz="2200" dirty="0">
              <a:latin typeface="Georgia" panose="02040502050405020303" pitchFamily="18" charset="0"/>
              <a:cs typeface="Georgia"/>
            </a:endParaRPr>
          </a:p>
          <a:p>
            <a:pPr marL="0" indent="0">
              <a:buClr>
                <a:schemeClr val="accent1"/>
              </a:buClr>
              <a:buFont typeface="Arial" panose="020B0604020202020204" pitchFamily="34" charset="0"/>
              <a:buNone/>
            </a:pPr>
            <a:r>
              <a:rPr lang="en-US" sz="2200" dirty="0">
                <a:latin typeface="Georgia" panose="02040502050405020303" pitchFamily="18" charset="0"/>
                <a:cs typeface="Georgia"/>
              </a:rPr>
              <a:t>And</a:t>
            </a:r>
            <a:r>
              <a:rPr lang="en-US" sz="2200" baseline="0" dirty="0">
                <a:latin typeface="Georgia" panose="02040502050405020303" pitchFamily="18" charset="0"/>
                <a:cs typeface="Georgia"/>
              </a:rPr>
              <a:t> these benefits that we see at the individual level are true for communities and social networks as well.</a:t>
            </a:r>
          </a:p>
          <a:p>
            <a:pPr marL="0" indent="0">
              <a:buClr>
                <a:schemeClr val="accent1"/>
              </a:buClr>
              <a:buFont typeface="Arial" panose="020B0604020202020204" pitchFamily="34" charset="0"/>
              <a:buNone/>
            </a:pPr>
            <a:endParaRPr lang="en-US" sz="2200" dirty="0">
              <a:latin typeface="Georgia" panose="02040502050405020303" pitchFamily="18" charset="0"/>
              <a:cs typeface="Georgia"/>
            </a:endParaRPr>
          </a:p>
          <a:p>
            <a:pPr marL="742950" lvl="1" indent="-285750">
              <a:buClr>
                <a:schemeClr val="accent1"/>
              </a:buClr>
              <a:buFont typeface="Arial" panose="020B0604020202020204" pitchFamily="34" charset="0"/>
              <a:buChar char="•"/>
            </a:pPr>
            <a:r>
              <a:rPr lang="en-US" sz="1800" dirty="0">
                <a:latin typeface="Georgia" panose="02040502050405020303" pitchFamily="18" charset="0"/>
                <a:cs typeface="Georgia"/>
              </a:rPr>
              <a:t>Nature</a:t>
            </a:r>
            <a:r>
              <a:rPr lang="en-US" sz="1800" baseline="0" dirty="0">
                <a:latin typeface="Georgia" panose="02040502050405020303" pitchFamily="18" charset="0"/>
                <a:cs typeface="Georgia"/>
              </a:rPr>
              <a:t> promotes and creates an ideal space for building s</a:t>
            </a:r>
            <a:r>
              <a:rPr lang="en-US" sz="1800" dirty="0">
                <a:latin typeface="Georgia" panose="02040502050405020303" pitchFamily="18" charset="0"/>
                <a:cs typeface="Georgia"/>
              </a:rPr>
              <a:t>ocial cohesion</a:t>
            </a:r>
            <a:r>
              <a:rPr lang="en-US" sz="1800" baseline="0" dirty="0">
                <a:latin typeface="Georgia" panose="02040502050405020303" pitchFamily="18" charset="0"/>
                <a:cs typeface="Georgia"/>
              </a:rPr>
              <a:t> and</a:t>
            </a:r>
            <a:r>
              <a:rPr lang="en-US" sz="1800" dirty="0">
                <a:latin typeface="Georgia" panose="02040502050405020303" pitchFamily="18" charset="0"/>
                <a:cs typeface="Georgia"/>
              </a:rPr>
              <a:t> improve social isolation</a:t>
            </a:r>
            <a:r>
              <a:rPr lang="en-US" sz="1800" baseline="0" dirty="0">
                <a:latin typeface="Georgia" panose="02040502050405020303" pitchFamily="18" charset="0"/>
                <a:cs typeface="Georgia"/>
              </a:rPr>
              <a:t> </a:t>
            </a:r>
            <a:r>
              <a:rPr lang="en-US" sz="1800" i="1" baseline="0" dirty="0">
                <a:latin typeface="Georgia" panose="02040502050405020303" pitchFamily="18" charset="0"/>
                <a:cs typeface="Georgia"/>
              </a:rPr>
              <a:t>(</a:t>
            </a:r>
            <a:r>
              <a:rPr lang="en-US" sz="1800" i="1" baseline="0" dirty="0" err="1">
                <a:latin typeface="Georgia" panose="02040502050405020303" pitchFamily="18" charset="0"/>
                <a:cs typeface="Georgia"/>
              </a:rPr>
              <a:t>Kweon</a:t>
            </a:r>
            <a:r>
              <a:rPr lang="en-US" sz="1800" i="1" baseline="0" dirty="0">
                <a:latin typeface="Georgia" panose="02040502050405020303" pitchFamily="18" charset="0"/>
                <a:cs typeface="Georgia"/>
              </a:rPr>
              <a:t>, 1998; Davis, 2011)</a:t>
            </a:r>
            <a:endParaRPr lang="en-US" sz="1800" dirty="0">
              <a:solidFill>
                <a:schemeClr val="tx1"/>
              </a:solidFill>
              <a:latin typeface="Georgia" panose="02040502050405020303" pitchFamily="18" charset="0"/>
            </a:endParaRPr>
          </a:p>
          <a:p>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8501" y="4409758"/>
            <a:ext cx="5587999" cy="4177665"/>
          </a:xfrm>
          <a:prstGeom prst="rect">
            <a:avLst/>
          </a:prstGeom>
          <a:noFill/>
          <a:ln>
            <a:noFill/>
          </a:ln>
        </p:spPr>
        <p:txBody>
          <a:bodyPr lIns="92943" tIns="92943" rIns="92943" bIns="92943" anchor="ctr" anchorCtr="0">
            <a:noAutofit/>
          </a:bodyPr>
          <a:lstStyle/>
          <a:p>
            <a:r>
              <a:rPr lang="en-US" sz="1200" b="0" i="0" kern="1200" dirty="0">
                <a:solidFill>
                  <a:schemeClr val="tx1"/>
                </a:solidFill>
                <a:effectLst/>
                <a:latin typeface="+mn-lt"/>
                <a:ea typeface="+mn-ea"/>
                <a:cs typeface="+mn-cs"/>
              </a:rPr>
              <a:t>Photo</a:t>
            </a:r>
            <a:r>
              <a:rPr lang="en-US" sz="1200" b="0" i="0" kern="1200" baseline="0" dirty="0">
                <a:solidFill>
                  <a:schemeClr val="tx1"/>
                </a:solidFill>
                <a:effectLst/>
                <a:latin typeface="+mn-lt"/>
                <a:ea typeface="+mn-ea"/>
                <a:cs typeface="+mn-cs"/>
              </a:rPr>
              <a:t> credit: Ryan Curran White, Parks Conservancy</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you remember the study that I mentioned that showed that people that live in green communities are 1.6x more likely to have better mental health? Well it turns out that the difference between those who live in green neighborhoods versus highly brown or gray neighborhoods is even greater for people who live in poverty. </a:t>
            </a:r>
            <a:r>
              <a:rPr lang="en-US" sz="1200" b="0" i="1" kern="1200" baseline="0" dirty="0">
                <a:solidFill>
                  <a:schemeClr val="tx1"/>
                </a:solidFill>
                <a:effectLst/>
                <a:latin typeface="+mn-lt"/>
                <a:ea typeface="+mn-ea"/>
                <a:cs typeface="+mn-cs"/>
              </a:rPr>
              <a:t>(Sugiyama, 2008)</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Low</a:t>
            </a:r>
            <a:r>
              <a:rPr lang="en-US" sz="1200" b="0" i="0" kern="1200" baseline="0" dirty="0">
                <a:solidFill>
                  <a:schemeClr val="tx1"/>
                </a:solidFill>
                <a:effectLst/>
                <a:latin typeface="+mn-lt"/>
                <a:ea typeface="+mn-ea"/>
                <a:cs typeface="+mn-cs"/>
              </a:rPr>
              <a:t> income communities</a:t>
            </a:r>
            <a:r>
              <a:rPr lang="en-US" sz="1200" b="0" i="0" kern="1200" dirty="0">
                <a:solidFill>
                  <a:schemeClr val="tx1"/>
                </a:solidFill>
                <a:effectLst/>
                <a:latin typeface="+mn-lt"/>
                <a:ea typeface="+mn-ea"/>
                <a:cs typeface="+mn-cs"/>
              </a:rPr>
              <a:t> that are exposed to the greenest environments also have lowest levels of health inequality related to income deprivation.</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And yet these communities that would receive most benefit from time in nature are the very communities that</a:t>
            </a:r>
            <a:r>
              <a:rPr lang="en-US" baseline="0" dirty="0"/>
              <a:t> have the greatest barriers to park access and are less likely to use and enjoy parks.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Mitchell R, </a:t>
            </a:r>
            <a:r>
              <a:rPr lang="en-US" sz="1200" kern="1200" dirty="0" err="1">
                <a:solidFill>
                  <a:schemeClr val="tx1"/>
                </a:solidFill>
                <a:effectLst/>
                <a:latin typeface="+mn-lt"/>
                <a:ea typeface="+mn-ea"/>
                <a:cs typeface="+mn-cs"/>
              </a:rPr>
              <a:t>Popham</a:t>
            </a:r>
            <a:r>
              <a:rPr lang="en-US" sz="1200" kern="1200" dirty="0">
                <a:solidFill>
                  <a:schemeClr val="tx1"/>
                </a:solidFill>
                <a:effectLst/>
                <a:latin typeface="+mn-lt"/>
                <a:ea typeface="+mn-ea"/>
                <a:cs typeface="+mn-cs"/>
              </a:rPr>
              <a:t> F. Effect of exposure to natural environment on health inequalities: an observational population study. Lancet 2008;372(9650):1655–60.</a:t>
            </a:r>
            <a:endParaRPr dirty="0"/>
          </a:p>
        </p:txBody>
      </p:sp>
      <p:sp>
        <p:nvSpPr>
          <p:cNvPr id="93" name="Shape 93"/>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31EBBF-475A-464B-8917-AB60C48B93B8}"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407333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1EBBF-475A-464B-8917-AB60C48B93B8}"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15154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1EBBF-475A-464B-8917-AB60C48B93B8}"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19897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31EBBF-475A-464B-8917-AB60C48B93B8}"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21317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1EBBF-475A-464B-8917-AB60C48B93B8}"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24439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31EBBF-475A-464B-8917-AB60C48B93B8}"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133240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1EBBF-475A-464B-8917-AB60C48B93B8}"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04062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31EBBF-475A-464B-8917-AB60C48B93B8}"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19354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1EBBF-475A-464B-8917-AB60C48B93B8}"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20817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1EBBF-475A-464B-8917-AB60C48B93B8}"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375075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1EBBF-475A-464B-8917-AB60C48B93B8}"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C5A85-021B-4405-8B91-7935508BC48C}" type="slidenum">
              <a:rPr lang="en-US" smtClean="0"/>
              <a:t>‹#›</a:t>
            </a:fld>
            <a:endParaRPr lang="en-US"/>
          </a:p>
        </p:txBody>
      </p:sp>
    </p:spTree>
    <p:extLst>
      <p:ext uri="{BB962C8B-B14F-4D97-AF65-F5344CB8AC3E}">
        <p14:creationId xmlns:p14="http://schemas.microsoft.com/office/powerpoint/2010/main" val="258224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1EBBF-475A-464B-8917-AB60C48B93B8}" type="datetimeFigureOut">
              <a:rPr lang="en-US" smtClean="0"/>
              <a:t>6/6/2024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C5A85-021B-4405-8B91-7935508BC48C}" type="slidenum">
              <a:rPr lang="en-US" smtClean="0"/>
              <a:t>‹#›</a:t>
            </a:fld>
            <a:endParaRPr lang="en-US"/>
          </a:p>
        </p:txBody>
      </p:sp>
    </p:spTree>
    <p:extLst>
      <p:ext uri="{BB962C8B-B14F-4D97-AF65-F5344CB8AC3E}">
        <p14:creationId xmlns:p14="http://schemas.microsoft.com/office/powerpoint/2010/main" val="381291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6.gif"/><Relationship Id="rId12"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hyperlink" Target="https://www.youtube.com/channel/UCBVyef6Ym1qeBktWa1AyE1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instituteatgoldengate.org/health" TargetMode="External"/><Relationship Id="rId5" Type="http://schemas.openxmlformats.org/officeDocument/2006/relationships/hyperlink" Target="http://www.hphpbayarea.org/park-rx" TargetMode="External"/><Relationship Id="rId4" Type="http://schemas.openxmlformats.org/officeDocument/2006/relationships/hyperlink" Target="http://www.parkrx.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982"/>
          <a:stretch/>
        </p:blipFill>
        <p:spPr>
          <a:xfrm>
            <a:off x="0" y="0"/>
            <a:ext cx="9144000" cy="3505200"/>
          </a:xfrm>
          <a:prstGeom prst="rect">
            <a:avLst/>
          </a:prstGeom>
        </p:spPr>
      </p:pic>
      <p:pic>
        <p:nvPicPr>
          <p:cNvPr id="84" name="Shape 84"/>
          <p:cNvPicPr preferRelativeResize="0"/>
          <p:nvPr/>
        </p:nvPicPr>
        <p:blipFill rotWithShape="1">
          <a:blip r:embed="rId4">
            <a:alphaModFix/>
          </a:blip>
          <a:srcRect/>
          <a:stretch/>
        </p:blipFill>
        <p:spPr>
          <a:xfrm>
            <a:off x="305191" y="5486400"/>
            <a:ext cx="2209409" cy="781049"/>
          </a:xfrm>
          <a:prstGeom prst="rect">
            <a:avLst/>
          </a:prstGeom>
          <a:noFill/>
          <a:ln>
            <a:noFill/>
          </a:ln>
        </p:spPr>
      </p:pic>
      <p:sp>
        <p:nvSpPr>
          <p:cNvPr id="89" name="Shape 89"/>
          <p:cNvSpPr txBox="1"/>
          <p:nvPr/>
        </p:nvSpPr>
        <p:spPr>
          <a:xfrm>
            <a:off x="-19259" y="4114800"/>
            <a:ext cx="9185664" cy="1066800"/>
          </a:xfrm>
          <a:prstGeom prst="rect">
            <a:avLst/>
          </a:prstGeom>
          <a:solidFill>
            <a:schemeClr val="bg1">
              <a:lumMod val="50000"/>
            </a:schemeClr>
          </a:solidFill>
          <a:ln>
            <a:noFill/>
          </a:ln>
        </p:spPr>
        <p:txBody>
          <a:bodyPr lIns="91425" tIns="45700" rIns="91425" bIns="45700" anchor="ctr" anchorCtr="0">
            <a:noAutofit/>
          </a:bodyPr>
          <a:lstStyle/>
          <a:p>
            <a:pPr marL="457200" marR="0" lvl="0" indent="0" rtl="0">
              <a:spcBef>
                <a:spcPts val="0"/>
              </a:spcBef>
              <a:spcAft>
                <a:spcPts val="0"/>
              </a:spcAft>
              <a:buClr>
                <a:srgbClr val="2CA43A"/>
              </a:buClr>
              <a:buSzPct val="25000"/>
              <a:buFont typeface="Calibri"/>
              <a:buNone/>
            </a:pPr>
            <a:r>
              <a:rPr lang="en-US" sz="2800" b="1" dirty="0">
                <a:solidFill>
                  <a:schemeClr val="bg1"/>
                </a:solidFill>
                <a:latin typeface="Lucida Sans" panose="020B0602030504020204" pitchFamily="34" charset="0"/>
                <a:ea typeface="Calibri"/>
                <a:cs typeface="Calibri"/>
                <a:sym typeface="Calibri"/>
              </a:rPr>
              <a:t>The Power of Park Prescriptions</a:t>
            </a:r>
          </a:p>
          <a:p>
            <a:pPr marL="457200" marR="0" lvl="0" indent="0" rtl="0">
              <a:spcBef>
                <a:spcPts val="0"/>
              </a:spcBef>
              <a:spcAft>
                <a:spcPts val="0"/>
              </a:spcAft>
              <a:buClr>
                <a:srgbClr val="2CA43A"/>
              </a:buClr>
              <a:buSzPct val="25000"/>
              <a:buFont typeface="Calibri"/>
              <a:buNone/>
            </a:pPr>
            <a:r>
              <a:rPr lang="en-US" sz="2000" b="1" i="1" dirty="0">
                <a:solidFill>
                  <a:schemeClr val="bg1"/>
                </a:solidFill>
                <a:latin typeface="Lucida Sans" panose="020B0602030504020204" pitchFamily="34" charset="0"/>
                <a:ea typeface="Calibri"/>
                <a:cs typeface="Calibri"/>
                <a:sym typeface="Calibri"/>
              </a:rPr>
              <a:t>Building on a National Movement</a:t>
            </a:r>
            <a:endParaRPr lang="en-US" sz="2000" b="0" i="1" u="none" strike="noStrike" cap="none" dirty="0">
              <a:solidFill>
                <a:schemeClr val="bg1"/>
              </a:solidFill>
              <a:latin typeface="Lucida Sans" panose="020B0602030504020204" pitchFamily="34" charset="0"/>
              <a:ea typeface="Calibri"/>
              <a:cs typeface="Calibri"/>
              <a:sym typeface="Calibri"/>
            </a:endParaRPr>
          </a:p>
        </p:txBody>
      </p:sp>
      <p:sp>
        <p:nvSpPr>
          <p:cNvPr id="2" name="TextBox 1"/>
          <p:cNvSpPr txBox="1"/>
          <p:nvPr/>
        </p:nvSpPr>
        <p:spPr>
          <a:xfrm>
            <a:off x="-19259" y="3499246"/>
            <a:ext cx="9163259" cy="630942"/>
          </a:xfrm>
          <a:prstGeom prst="rect">
            <a:avLst/>
          </a:prstGeom>
          <a:solidFill>
            <a:srgbClr val="2CA43A"/>
          </a:solidFill>
        </p:spPr>
        <p:txBody>
          <a:bodyPr wrap="square" rtlCol="0" anchor="t">
            <a:spAutoFit/>
          </a:bodyPr>
          <a:lstStyle/>
          <a:p>
            <a:pPr marL="457200" lvl="2"/>
            <a:endParaRPr lang="en-US" sz="1000" dirty="0">
              <a:solidFill>
                <a:schemeClr val="bg1"/>
              </a:solidFill>
              <a:latin typeface="Lucida Sans" panose="020B0602030504020204" pitchFamily="34" charset="0"/>
            </a:endParaRPr>
          </a:p>
          <a:p>
            <a:pPr marL="457200" lvl="2"/>
            <a:endParaRPr lang="en-US" sz="1500" b="1" dirty="0">
              <a:solidFill>
                <a:schemeClr val="bg1"/>
              </a:solidFill>
              <a:latin typeface="Lucida Sans" panose="020B0602030504020204" pitchFamily="34" charset="0"/>
            </a:endParaRPr>
          </a:p>
          <a:p>
            <a:pPr marL="457200" lvl="2"/>
            <a:endParaRPr lang="en-US" sz="100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4280674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1026" name="Picture 2" descr="C:\Users\dleong\Dropbox (Parks Conservancy)\Institute at Golden Gate (1)\Donna's DropBox\HPHP\Kaiser\Resources\ParkRx Resources content\Graphics and Icons\Health Benefits of Nature\Health benefits of na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467600" cy="673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8165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6638" b="28242"/>
          <a:stretch/>
        </p:blipFill>
        <p:spPr>
          <a:xfrm>
            <a:off x="152399" y="2466473"/>
            <a:ext cx="8991601" cy="4391527"/>
          </a:xfrm>
          <a:prstGeom prst="rect">
            <a:avLst/>
          </a:prstGeom>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What do we do about it?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13" name="TextBox 12"/>
          <p:cNvSpPr txBox="1"/>
          <p:nvPr/>
        </p:nvSpPr>
        <p:spPr>
          <a:xfrm>
            <a:off x="266700" y="990600"/>
            <a:ext cx="8610600" cy="1200329"/>
          </a:xfrm>
          <a:prstGeom prst="rect">
            <a:avLst/>
          </a:prstGeom>
          <a:noFill/>
        </p:spPr>
        <p:txBody>
          <a:bodyPr wrap="square" rtlCol="0">
            <a:spAutoFit/>
          </a:bodyPr>
          <a:lstStyle/>
          <a:p>
            <a:pPr algn="ctr"/>
            <a:r>
              <a:rPr lang="en-US" sz="2400" kern="0" dirty="0">
                <a:solidFill>
                  <a:srgbClr val="000000"/>
                </a:solidFill>
                <a:latin typeface="Calibri" panose="020F0502020204030204" pitchFamily="34" charset="0"/>
                <a:cs typeface="Arial"/>
                <a:sym typeface="Arial"/>
              </a:rPr>
              <a:t>Park Prescription Programs are designed </a:t>
            </a:r>
            <a:r>
              <a:rPr lang="en-US" sz="2400" b="1" i="1" kern="0" dirty="0">
                <a:solidFill>
                  <a:srgbClr val="C00000"/>
                </a:solidFill>
                <a:latin typeface="Calibri" panose="020F0502020204030204" pitchFamily="34" charset="0"/>
                <a:cs typeface="Arial"/>
                <a:sym typeface="Arial"/>
              </a:rPr>
              <a:t>in collaboration with healthcare providers and community partners</a:t>
            </a:r>
            <a:r>
              <a:rPr lang="en-US" sz="2400" b="1" kern="0" dirty="0">
                <a:solidFill>
                  <a:srgbClr val="C00000"/>
                </a:solidFill>
                <a:latin typeface="Calibri" panose="020F0502020204030204" pitchFamily="34" charset="0"/>
                <a:cs typeface="Arial"/>
                <a:sym typeface="Arial"/>
              </a:rPr>
              <a:t> </a:t>
            </a:r>
            <a:r>
              <a:rPr lang="en-US" sz="2400" kern="0" dirty="0">
                <a:solidFill>
                  <a:srgbClr val="000000"/>
                </a:solidFill>
                <a:latin typeface="Calibri" panose="020F0502020204030204" pitchFamily="34" charset="0"/>
                <a:cs typeface="Arial"/>
                <a:sym typeface="Arial"/>
              </a:rPr>
              <a:t>and utilize parks, trails, and open space to improve individual and community health. </a:t>
            </a:r>
          </a:p>
        </p:txBody>
      </p:sp>
    </p:spTree>
    <p:extLst>
      <p:ext uri="{BB962C8B-B14F-4D97-AF65-F5344CB8AC3E}">
        <p14:creationId xmlns:p14="http://schemas.microsoft.com/office/powerpoint/2010/main" val="2184269804"/>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Park Prescription Programs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grpSp>
        <p:nvGrpSpPr>
          <p:cNvPr id="2" name="Group 1"/>
          <p:cNvGrpSpPr/>
          <p:nvPr/>
        </p:nvGrpSpPr>
        <p:grpSpPr>
          <a:xfrm>
            <a:off x="820153" y="990600"/>
            <a:ext cx="7503694" cy="5029200"/>
            <a:chOff x="1066800" y="838200"/>
            <a:chExt cx="7503694" cy="5029200"/>
          </a:xfrm>
        </p:grpSpPr>
        <p:graphicFrame>
          <p:nvGraphicFramePr>
            <p:cNvPr id="9" name="Diagram 8"/>
            <p:cNvGraphicFramePr/>
            <p:nvPr>
              <p:extLst>
                <p:ext uri="{D42A27DB-BD31-4B8C-83A1-F6EECF244321}">
                  <p14:modId xmlns:p14="http://schemas.microsoft.com/office/powerpoint/2010/main" val="3729931415"/>
                </p:ext>
              </p:extLst>
            </p:nvPr>
          </p:nvGraphicFramePr>
          <p:xfrm>
            <a:off x="1066800" y="14376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7198894" y="26670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Behavior Change</a:t>
              </a:r>
            </a:p>
          </p:txBody>
        </p:sp>
        <p:sp>
          <p:nvSpPr>
            <p:cNvPr id="11" name="Oval 10"/>
            <p:cNvSpPr/>
            <p:nvPr/>
          </p:nvSpPr>
          <p:spPr>
            <a:xfrm>
              <a:off x="6513094" y="44958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Better Community Health </a:t>
              </a:r>
            </a:p>
          </p:txBody>
        </p:sp>
        <p:sp>
          <p:nvSpPr>
            <p:cNvPr id="12" name="Oval 11"/>
            <p:cNvSpPr/>
            <p:nvPr/>
          </p:nvSpPr>
          <p:spPr>
            <a:xfrm>
              <a:off x="6306152" y="838200"/>
              <a:ext cx="1371600" cy="1371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New Park Stewards </a:t>
              </a:r>
            </a:p>
          </p:txBody>
        </p:sp>
      </p:grpSp>
      <p:pic>
        <p:nvPicPr>
          <p:cNvPr id="15" name="Shape 95"/>
          <p:cNvPicPr preferRelativeResize="0"/>
          <p:nvPr/>
        </p:nvPicPr>
        <p:blipFill rotWithShape="1">
          <a:blip r:embed="rId8">
            <a:alphaModFix/>
            <a:lum bright="70000" contrast="-70000"/>
          </a:blip>
          <a:srcRect/>
          <a:stretch/>
        </p:blipFill>
        <p:spPr>
          <a:xfrm>
            <a:off x="7239000" y="6101177"/>
            <a:ext cx="1517912" cy="547272"/>
          </a:xfrm>
          <a:prstGeom prst="rect">
            <a:avLst/>
          </a:prstGeom>
          <a:noFill/>
          <a:ln>
            <a:noFill/>
          </a:ln>
        </p:spPr>
      </p:pic>
    </p:spTree>
    <p:extLst>
      <p:ext uri="{BB962C8B-B14F-4D97-AF65-F5344CB8AC3E}">
        <p14:creationId xmlns:p14="http://schemas.microsoft.com/office/powerpoint/2010/main" val="349537312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Park Prescription Programs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mj-lt"/>
              <a:ea typeface="Calibri"/>
              <a:cs typeface="Calibri"/>
              <a:sym typeface="Calibri"/>
            </a:endParaRPr>
          </a:p>
        </p:txBody>
      </p:sp>
      <p:grpSp>
        <p:nvGrpSpPr>
          <p:cNvPr id="14" name="Group 13"/>
          <p:cNvGrpSpPr/>
          <p:nvPr/>
        </p:nvGrpSpPr>
        <p:grpSpPr>
          <a:xfrm>
            <a:off x="1066800" y="838200"/>
            <a:ext cx="7315200" cy="4648200"/>
            <a:chOff x="401638" y="1893888"/>
            <a:chExt cx="4157662" cy="2970212"/>
          </a:xfrm>
        </p:grpSpPr>
        <p:pic>
          <p:nvPicPr>
            <p:cNvPr id="1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893888"/>
              <a:ext cx="4157662"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AutoShape 11"/>
            <p:cNvSpPr>
              <a:spLocks/>
            </p:cNvSpPr>
            <p:nvPr/>
          </p:nvSpPr>
          <p:spPr bwMode="auto">
            <a:xfrm>
              <a:off x="4005263" y="3121025"/>
              <a:ext cx="80962" cy="95250"/>
            </a:xfrm>
            <a:custGeom>
              <a:avLst/>
              <a:gdLst>
                <a:gd name="T0" fmla="*/ 0 w 21600"/>
                <a:gd name="T1" fmla="*/ 36380 h 21600"/>
                <a:gd name="T2" fmla="*/ 30927 w 21600"/>
                <a:gd name="T3" fmla="*/ 36385 h 21600"/>
                <a:gd name="T4" fmla="*/ 40481 w 21600"/>
                <a:gd name="T5" fmla="*/ 0 h 21600"/>
                <a:gd name="T6" fmla="*/ 50035 w 21600"/>
                <a:gd name="T7" fmla="*/ 36385 h 21600"/>
                <a:gd name="T8" fmla="*/ 80962 w 21600"/>
                <a:gd name="T9" fmla="*/ 36380 h 21600"/>
                <a:gd name="T10" fmla="*/ 55942 w 21600"/>
                <a:gd name="T11" fmla="*/ 58865 h 21600"/>
                <a:gd name="T12" fmla="*/ 65501 w 21600"/>
                <a:gd name="T13" fmla="*/ 95250 h 21600"/>
                <a:gd name="T14" fmla="*/ 40481 w 21600"/>
                <a:gd name="T15" fmla="*/ 72760 h 21600"/>
                <a:gd name="T16" fmla="*/ 15461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17" name="AutoShape 12"/>
            <p:cNvSpPr>
              <a:spLocks/>
            </p:cNvSpPr>
            <p:nvPr/>
          </p:nvSpPr>
          <p:spPr bwMode="auto">
            <a:xfrm>
              <a:off x="469900" y="3216275"/>
              <a:ext cx="80963" cy="93663"/>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5 h 21600"/>
                <a:gd name="T12" fmla="*/ 65501 w 21600"/>
                <a:gd name="T13" fmla="*/ 93663 h 21600"/>
                <a:gd name="T14" fmla="*/ 40482 w 21600"/>
                <a:gd name="T15" fmla="*/ 71548 h 21600"/>
                <a:gd name="T16" fmla="*/ 15462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18" name="AutoShape 13"/>
            <p:cNvSpPr>
              <a:spLocks/>
            </p:cNvSpPr>
            <p:nvPr/>
          </p:nvSpPr>
          <p:spPr bwMode="auto">
            <a:xfrm>
              <a:off x="3844925" y="3498850"/>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19" name="AutoShape 14"/>
            <p:cNvSpPr>
              <a:spLocks/>
            </p:cNvSpPr>
            <p:nvPr/>
          </p:nvSpPr>
          <p:spPr bwMode="auto">
            <a:xfrm>
              <a:off x="3844925" y="3259138"/>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0" name="AutoShape 15"/>
            <p:cNvSpPr>
              <a:spLocks/>
            </p:cNvSpPr>
            <p:nvPr/>
          </p:nvSpPr>
          <p:spPr bwMode="auto">
            <a:xfrm>
              <a:off x="2124075" y="2601913"/>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1" name="AutoShape 16"/>
            <p:cNvSpPr>
              <a:spLocks/>
            </p:cNvSpPr>
            <p:nvPr/>
          </p:nvSpPr>
          <p:spPr bwMode="auto">
            <a:xfrm>
              <a:off x="4051300" y="30257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2" name="AutoShape 17"/>
            <p:cNvSpPr>
              <a:spLocks/>
            </p:cNvSpPr>
            <p:nvPr/>
          </p:nvSpPr>
          <p:spPr bwMode="auto">
            <a:xfrm>
              <a:off x="3686175" y="312102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3" name="AutoShape 18"/>
            <p:cNvSpPr>
              <a:spLocks/>
            </p:cNvSpPr>
            <p:nvPr/>
          </p:nvSpPr>
          <p:spPr bwMode="auto">
            <a:xfrm>
              <a:off x="4075113" y="321310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4" name="AutoShape 19"/>
            <p:cNvSpPr>
              <a:spLocks/>
            </p:cNvSpPr>
            <p:nvPr/>
          </p:nvSpPr>
          <p:spPr bwMode="auto">
            <a:xfrm>
              <a:off x="3724275" y="3735388"/>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5" name="AutoShape 20"/>
            <p:cNvSpPr>
              <a:spLocks/>
            </p:cNvSpPr>
            <p:nvPr/>
          </p:nvSpPr>
          <p:spPr bwMode="auto">
            <a:xfrm>
              <a:off x="1682750" y="3830638"/>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6" name="AutoShape 21"/>
            <p:cNvSpPr>
              <a:spLocks/>
            </p:cNvSpPr>
            <p:nvPr/>
          </p:nvSpPr>
          <p:spPr bwMode="auto">
            <a:xfrm>
              <a:off x="842963" y="316865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27" name="AutoShape 22"/>
            <p:cNvSpPr>
              <a:spLocks/>
            </p:cNvSpPr>
            <p:nvPr/>
          </p:nvSpPr>
          <p:spPr bwMode="auto">
            <a:xfrm>
              <a:off x="568325" y="250666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28" name="AutoShape 23"/>
            <p:cNvSpPr>
              <a:spLocks/>
            </p:cNvSpPr>
            <p:nvPr/>
          </p:nvSpPr>
          <p:spPr bwMode="auto">
            <a:xfrm>
              <a:off x="4146550" y="3133725"/>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29" name="AutoShape 24"/>
            <p:cNvSpPr>
              <a:spLocks/>
            </p:cNvSpPr>
            <p:nvPr/>
          </p:nvSpPr>
          <p:spPr bwMode="auto">
            <a:xfrm>
              <a:off x="3763963" y="37798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0" name="AutoShape 25"/>
            <p:cNvSpPr>
              <a:spLocks/>
            </p:cNvSpPr>
            <p:nvPr/>
          </p:nvSpPr>
          <p:spPr bwMode="auto">
            <a:xfrm>
              <a:off x="574675" y="2425700"/>
              <a:ext cx="79375" cy="93663"/>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5 h 21600"/>
                <a:gd name="T12" fmla="*/ 64217 w 21600"/>
                <a:gd name="T13" fmla="*/ 93663 h 21600"/>
                <a:gd name="T14" fmla="*/ 39688 w 21600"/>
                <a:gd name="T15" fmla="*/ 71548 h 21600"/>
                <a:gd name="T16" fmla="*/ 15158 w 21600"/>
                <a:gd name="T17" fmla="*/ 93663 h 21600"/>
                <a:gd name="T18" fmla="*/ 24529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31" name="AutoShape 26"/>
            <p:cNvSpPr>
              <a:spLocks/>
            </p:cNvSpPr>
            <p:nvPr/>
          </p:nvSpPr>
          <p:spPr bwMode="auto">
            <a:xfrm>
              <a:off x="3565525" y="3887788"/>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2" name="AutoShape 27"/>
            <p:cNvSpPr>
              <a:spLocks/>
            </p:cNvSpPr>
            <p:nvPr/>
          </p:nvSpPr>
          <p:spPr bwMode="auto">
            <a:xfrm>
              <a:off x="2400300" y="4445000"/>
              <a:ext cx="80963" cy="93663"/>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5 h 21600"/>
                <a:gd name="T12" fmla="*/ 65501 w 21600"/>
                <a:gd name="T13" fmla="*/ 93663 h 21600"/>
                <a:gd name="T14" fmla="*/ 40482 w 21600"/>
                <a:gd name="T15" fmla="*/ 71548 h 21600"/>
                <a:gd name="T16" fmla="*/ 15462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3" name="AutoShape 28"/>
            <p:cNvSpPr>
              <a:spLocks/>
            </p:cNvSpPr>
            <p:nvPr/>
          </p:nvSpPr>
          <p:spPr bwMode="auto">
            <a:xfrm>
              <a:off x="762000" y="373221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4" name="AutoShape 29"/>
            <p:cNvSpPr>
              <a:spLocks/>
            </p:cNvSpPr>
            <p:nvPr/>
          </p:nvSpPr>
          <p:spPr bwMode="auto">
            <a:xfrm>
              <a:off x="550863" y="330993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5" name="AutoShape 30"/>
            <p:cNvSpPr>
              <a:spLocks/>
            </p:cNvSpPr>
            <p:nvPr/>
          </p:nvSpPr>
          <p:spPr bwMode="auto">
            <a:xfrm>
              <a:off x="4144963" y="3040063"/>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6" name="AutoShape 31"/>
            <p:cNvSpPr>
              <a:spLocks/>
            </p:cNvSpPr>
            <p:nvPr/>
          </p:nvSpPr>
          <p:spPr bwMode="auto">
            <a:xfrm>
              <a:off x="2803525" y="379253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37" name="AutoShape 32"/>
            <p:cNvSpPr>
              <a:spLocks/>
            </p:cNvSpPr>
            <p:nvPr/>
          </p:nvSpPr>
          <p:spPr bwMode="auto">
            <a:xfrm>
              <a:off x="4100513" y="29797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8" name="AutoShape 33"/>
            <p:cNvSpPr>
              <a:spLocks/>
            </p:cNvSpPr>
            <p:nvPr/>
          </p:nvSpPr>
          <p:spPr bwMode="auto">
            <a:xfrm>
              <a:off x="1403350" y="23145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39" name="AutoShape 34"/>
            <p:cNvSpPr>
              <a:spLocks/>
            </p:cNvSpPr>
            <p:nvPr/>
          </p:nvSpPr>
          <p:spPr bwMode="auto">
            <a:xfrm>
              <a:off x="4067175" y="2932113"/>
              <a:ext cx="79375" cy="93662"/>
            </a:xfrm>
            <a:custGeom>
              <a:avLst/>
              <a:gdLst>
                <a:gd name="T0" fmla="*/ 0 w 21600"/>
                <a:gd name="T1" fmla="*/ 35774 h 21600"/>
                <a:gd name="T2" fmla="*/ 30321 w 21600"/>
                <a:gd name="T3" fmla="*/ 35778 h 21600"/>
                <a:gd name="T4" fmla="*/ 39688 w 21600"/>
                <a:gd name="T5" fmla="*/ 0 h 21600"/>
                <a:gd name="T6" fmla="*/ 49054 w 21600"/>
                <a:gd name="T7" fmla="*/ 35778 h 21600"/>
                <a:gd name="T8" fmla="*/ 79375 w 21600"/>
                <a:gd name="T9" fmla="*/ 35774 h 21600"/>
                <a:gd name="T10" fmla="*/ 54846 w 21600"/>
                <a:gd name="T11" fmla="*/ 57884 h 21600"/>
                <a:gd name="T12" fmla="*/ 64217 w 21600"/>
                <a:gd name="T13" fmla="*/ 93662 h 21600"/>
                <a:gd name="T14" fmla="*/ 39688 w 21600"/>
                <a:gd name="T15" fmla="*/ 71547 h 21600"/>
                <a:gd name="T16" fmla="*/ 15158 w 21600"/>
                <a:gd name="T17" fmla="*/ 93662 h 21600"/>
                <a:gd name="T18" fmla="*/ 24529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0" name="AutoShape 35"/>
            <p:cNvSpPr>
              <a:spLocks/>
            </p:cNvSpPr>
            <p:nvPr/>
          </p:nvSpPr>
          <p:spPr bwMode="auto">
            <a:xfrm>
              <a:off x="3284538" y="3070225"/>
              <a:ext cx="80962" cy="93663"/>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5 h 21600"/>
                <a:gd name="T12" fmla="*/ 65501 w 21600"/>
                <a:gd name="T13" fmla="*/ 93663 h 21600"/>
                <a:gd name="T14" fmla="*/ 40481 w 21600"/>
                <a:gd name="T15" fmla="*/ 71548 h 21600"/>
                <a:gd name="T16" fmla="*/ 15461 w 21600"/>
                <a:gd name="T17" fmla="*/ 93663 h 21600"/>
                <a:gd name="T18" fmla="*/ 25020 w 21600"/>
                <a:gd name="T19" fmla="*/ 57885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1" name="AutoShape 36"/>
            <p:cNvSpPr>
              <a:spLocks/>
            </p:cNvSpPr>
            <p:nvPr/>
          </p:nvSpPr>
          <p:spPr bwMode="auto">
            <a:xfrm>
              <a:off x="493713" y="3322638"/>
              <a:ext cx="80962" cy="93662"/>
            </a:xfrm>
            <a:custGeom>
              <a:avLst/>
              <a:gdLst>
                <a:gd name="T0" fmla="*/ 0 w 21600"/>
                <a:gd name="T1" fmla="*/ 35774 h 21600"/>
                <a:gd name="T2" fmla="*/ 30927 w 21600"/>
                <a:gd name="T3" fmla="*/ 35778 h 21600"/>
                <a:gd name="T4" fmla="*/ 40481 w 21600"/>
                <a:gd name="T5" fmla="*/ 0 h 21600"/>
                <a:gd name="T6" fmla="*/ 50035 w 21600"/>
                <a:gd name="T7" fmla="*/ 35778 h 21600"/>
                <a:gd name="T8" fmla="*/ 80962 w 21600"/>
                <a:gd name="T9" fmla="*/ 35774 h 21600"/>
                <a:gd name="T10" fmla="*/ 55942 w 21600"/>
                <a:gd name="T11" fmla="*/ 57884 h 21600"/>
                <a:gd name="T12" fmla="*/ 65501 w 21600"/>
                <a:gd name="T13" fmla="*/ 93662 h 21600"/>
                <a:gd name="T14" fmla="*/ 40481 w 21600"/>
                <a:gd name="T15" fmla="*/ 71547 h 21600"/>
                <a:gd name="T16" fmla="*/ 15461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42" name="AutoShape 37"/>
            <p:cNvSpPr>
              <a:spLocks/>
            </p:cNvSpPr>
            <p:nvPr/>
          </p:nvSpPr>
          <p:spPr bwMode="auto">
            <a:xfrm>
              <a:off x="3244850" y="3014663"/>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43" name="AutoShape 38"/>
            <p:cNvSpPr>
              <a:spLocks/>
            </p:cNvSpPr>
            <p:nvPr/>
          </p:nvSpPr>
          <p:spPr bwMode="auto">
            <a:xfrm>
              <a:off x="3484563" y="2974975"/>
              <a:ext cx="80962" cy="95250"/>
            </a:xfrm>
            <a:custGeom>
              <a:avLst/>
              <a:gdLst>
                <a:gd name="T0" fmla="*/ 0 w 21600"/>
                <a:gd name="T1" fmla="*/ 36380 h 21600"/>
                <a:gd name="T2" fmla="*/ 30927 w 21600"/>
                <a:gd name="T3" fmla="*/ 36385 h 21600"/>
                <a:gd name="T4" fmla="*/ 40481 w 21600"/>
                <a:gd name="T5" fmla="*/ 0 h 21600"/>
                <a:gd name="T6" fmla="*/ 50035 w 21600"/>
                <a:gd name="T7" fmla="*/ 36385 h 21600"/>
                <a:gd name="T8" fmla="*/ 80962 w 21600"/>
                <a:gd name="T9" fmla="*/ 36380 h 21600"/>
                <a:gd name="T10" fmla="*/ 55942 w 21600"/>
                <a:gd name="T11" fmla="*/ 58865 h 21600"/>
                <a:gd name="T12" fmla="*/ 65501 w 21600"/>
                <a:gd name="T13" fmla="*/ 95250 h 21600"/>
                <a:gd name="T14" fmla="*/ 40481 w 21600"/>
                <a:gd name="T15" fmla="*/ 72760 h 21600"/>
                <a:gd name="T16" fmla="*/ 15461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44" name="AutoShape 20"/>
            <p:cNvSpPr>
              <a:spLocks/>
            </p:cNvSpPr>
            <p:nvPr/>
          </p:nvSpPr>
          <p:spPr bwMode="auto">
            <a:xfrm>
              <a:off x="4364037" y="2506663"/>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5" name="AutoShape 20"/>
            <p:cNvSpPr>
              <a:spLocks/>
            </p:cNvSpPr>
            <p:nvPr/>
          </p:nvSpPr>
          <p:spPr bwMode="auto">
            <a:xfrm>
              <a:off x="3894137" y="2819400"/>
              <a:ext cx="80963" cy="93662"/>
            </a:xfrm>
            <a:custGeom>
              <a:avLst/>
              <a:gdLst>
                <a:gd name="T0" fmla="*/ 0 w 21600"/>
                <a:gd name="T1" fmla="*/ 35774 h 21600"/>
                <a:gd name="T2" fmla="*/ 30927 w 21600"/>
                <a:gd name="T3" fmla="*/ 35778 h 21600"/>
                <a:gd name="T4" fmla="*/ 40482 w 21600"/>
                <a:gd name="T5" fmla="*/ 0 h 21600"/>
                <a:gd name="T6" fmla="*/ 50036 w 21600"/>
                <a:gd name="T7" fmla="*/ 35778 h 21600"/>
                <a:gd name="T8" fmla="*/ 80963 w 21600"/>
                <a:gd name="T9" fmla="*/ 35774 h 21600"/>
                <a:gd name="T10" fmla="*/ 55943 w 21600"/>
                <a:gd name="T11" fmla="*/ 57884 h 21600"/>
                <a:gd name="T12" fmla="*/ 65501 w 21600"/>
                <a:gd name="T13" fmla="*/ 93662 h 21600"/>
                <a:gd name="T14" fmla="*/ 40482 w 21600"/>
                <a:gd name="T15" fmla="*/ 71547 h 21600"/>
                <a:gd name="T16" fmla="*/ 15462 w 21600"/>
                <a:gd name="T17" fmla="*/ 93662 h 21600"/>
                <a:gd name="T18" fmla="*/ 25020 w 21600"/>
                <a:gd name="T19" fmla="*/ 57884 h 21600"/>
                <a:gd name="T20" fmla="*/ 0 w 21600"/>
                <a:gd name="T21" fmla="*/ 35774 h 21600"/>
                <a:gd name="T22" fmla="*/ 0 w 21600"/>
                <a:gd name="T23" fmla="*/ 35774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6" name="AutoShape 22"/>
            <p:cNvSpPr>
              <a:spLocks/>
            </p:cNvSpPr>
            <p:nvPr/>
          </p:nvSpPr>
          <p:spPr bwMode="auto">
            <a:xfrm>
              <a:off x="3894137" y="4648200"/>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47" name="AutoShape 33"/>
            <p:cNvSpPr>
              <a:spLocks/>
            </p:cNvSpPr>
            <p:nvPr/>
          </p:nvSpPr>
          <p:spPr bwMode="auto">
            <a:xfrm>
              <a:off x="1295400" y="2566988"/>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48" name="AutoShape 22"/>
            <p:cNvSpPr>
              <a:spLocks/>
            </p:cNvSpPr>
            <p:nvPr/>
          </p:nvSpPr>
          <p:spPr bwMode="auto">
            <a:xfrm>
              <a:off x="510381" y="3266281"/>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49" name="AutoShape 28"/>
            <p:cNvSpPr>
              <a:spLocks/>
            </p:cNvSpPr>
            <p:nvPr/>
          </p:nvSpPr>
          <p:spPr bwMode="auto">
            <a:xfrm>
              <a:off x="469900" y="3313906"/>
              <a:ext cx="80963" cy="95250"/>
            </a:xfrm>
            <a:custGeom>
              <a:avLst/>
              <a:gdLst>
                <a:gd name="T0" fmla="*/ 0 w 21600"/>
                <a:gd name="T1" fmla="*/ 36380 h 21600"/>
                <a:gd name="T2" fmla="*/ 30927 w 21600"/>
                <a:gd name="T3" fmla="*/ 36385 h 21600"/>
                <a:gd name="T4" fmla="*/ 40482 w 21600"/>
                <a:gd name="T5" fmla="*/ 0 h 21600"/>
                <a:gd name="T6" fmla="*/ 50036 w 21600"/>
                <a:gd name="T7" fmla="*/ 36385 h 21600"/>
                <a:gd name="T8" fmla="*/ 80963 w 21600"/>
                <a:gd name="T9" fmla="*/ 36380 h 21600"/>
                <a:gd name="T10" fmla="*/ 55943 w 21600"/>
                <a:gd name="T11" fmla="*/ 58865 h 21600"/>
                <a:gd name="T12" fmla="*/ 65501 w 21600"/>
                <a:gd name="T13" fmla="*/ 95250 h 21600"/>
                <a:gd name="T14" fmla="*/ 40482 w 21600"/>
                <a:gd name="T15" fmla="*/ 72760 h 21600"/>
                <a:gd name="T16" fmla="*/ 15462 w 21600"/>
                <a:gd name="T17" fmla="*/ 95250 h 21600"/>
                <a:gd name="T18" fmla="*/ 25020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0" name="AutoShape 33"/>
            <p:cNvSpPr>
              <a:spLocks/>
            </p:cNvSpPr>
            <p:nvPr/>
          </p:nvSpPr>
          <p:spPr bwMode="auto">
            <a:xfrm>
              <a:off x="649288" y="2215701"/>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1" name="AutoShape 33"/>
            <p:cNvSpPr>
              <a:spLocks/>
            </p:cNvSpPr>
            <p:nvPr/>
          </p:nvSpPr>
          <p:spPr bwMode="auto">
            <a:xfrm>
              <a:off x="1603375" y="2378075"/>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2" name="AutoShape 33"/>
            <p:cNvSpPr>
              <a:spLocks/>
            </p:cNvSpPr>
            <p:nvPr/>
          </p:nvSpPr>
          <p:spPr bwMode="auto">
            <a:xfrm>
              <a:off x="1763263" y="3275013"/>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3" name="AutoShape 33"/>
            <p:cNvSpPr>
              <a:spLocks/>
            </p:cNvSpPr>
            <p:nvPr/>
          </p:nvSpPr>
          <p:spPr bwMode="auto">
            <a:xfrm>
              <a:off x="2590800" y="2601913"/>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54" name="AutoShape 33"/>
            <p:cNvSpPr>
              <a:spLocks/>
            </p:cNvSpPr>
            <p:nvPr/>
          </p:nvSpPr>
          <p:spPr bwMode="auto">
            <a:xfrm>
              <a:off x="4416425" y="2133600"/>
              <a:ext cx="79375" cy="95250"/>
            </a:xfrm>
            <a:custGeom>
              <a:avLst/>
              <a:gdLst>
                <a:gd name="T0" fmla="*/ 0 w 21600"/>
                <a:gd name="T1" fmla="*/ 36380 h 21600"/>
                <a:gd name="T2" fmla="*/ 30321 w 21600"/>
                <a:gd name="T3" fmla="*/ 36385 h 21600"/>
                <a:gd name="T4" fmla="*/ 39688 w 21600"/>
                <a:gd name="T5" fmla="*/ 0 h 21600"/>
                <a:gd name="T6" fmla="*/ 49054 w 21600"/>
                <a:gd name="T7" fmla="*/ 36385 h 21600"/>
                <a:gd name="T8" fmla="*/ 79375 w 21600"/>
                <a:gd name="T9" fmla="*/ 36380 h 21600"/>
                <a:gd name="T10" fmla="*/ 54846 w 21600"/>
                <a:gd name="T11" fmla="*/ 58865 h 21600"/>
                <a:gd name="T12" fmla="*/ 64217 w 21600"/>
                <a:gd name="T13" fmla="*/ 95250 h 21600"/>
                <a:gd name="T14" fmla="*/ 39688 w 21600"/>
                <a:gd name="T15" fmla="*/ 72760 h 21600"/>
                <a:gd name="T16" fmla="*/ 15158 w 21600"/>
                <a:gd name="T17" fmla="*/ 95250 h 21600"/>
                <a:gd name="T18" fmla="*/ 24529 w 21600"/>
                <a:gd name="T19" fmla="*/ 58865 h 21600"/>
                <a:gd name="T20" fmla="*/ 0 w 21600"/>
                <a:gd name="T21" fmla="*/ 36380 h 21600"/>
                <a:gd name="T22" fmla="*/ 0 w 21600"/>
                <a:gd name="T23" fmla="*/ 3638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0" y="0"/>
                  </a:lnTo>
                  <a:lnTo>
                    <a:pt x="13349" y="8251"/>
                  </a:lnTo>
                  <a:lnTo>
                    <a:pt x="21600" y="8250"/>
                  </a:lnTo>
                  <a:lnTo>
                    <a:pt x="14925" y="13349"/>
                  </a:lnTo>
                  <a:lnTo>
                    <a:pt x="17475" y="21600"/>
                  </a:lnTo>
                  <a:lnTo>
                    <a:pt x="10800" y="16500"/>
                  </a:lnTo>
                  <a:lnTo>
                    <a:pt x="4125" y="21600"/>
                  </a:lnTo>
                  <a:lnTo>
                    <a:pt x="6675" y="13349"/>
                  </a:lnTo>
                  <a:lnTo>
                    <a:pt x="0" y="8250"/>
                  </a:lnTo>
                  <a:close/>
                  <a:moveTo>
                    <a:pt x="0" y="8250"/>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grpSp>
      <p:grpSp>
        <p:nvGrpSpPr>
          <p:cNvPr id="62" name="Group 61"/>
          <p:cNvGrpSpPr/>
          <p:nvPr/>
        </p:nvGrpSpPr>
        <p:grpSpPr>
          <a:xfrm>
            <a:off x="1066800" y="5802868"/>
            <a:ext cx="3989728" cy="823769"/>
            <a:chOff x="1181100" y="5802868"/>
            <a:chExt cx="3989728" cy="823769"/>
          </a:xfrm>
        </p:grpSpPr>
        <p:grpSp>
          <p:nvGrpSpPr>
            <p:cNvPr id="4" name="Group 3"/>
            <p:cNvGrpSpPr/>
            <p:nvPr/>
          </p:nvGrpSpPr>
          <p:grpSpPr>
            <a:xfrm>
              <a:off x="1181100" y="5802868"/>
              <a:ext cx="1564669" cy="369332"/>
              <a:chOff x="1181100" y="5802868"/>
              <a:chExt cx="1564669" cy="369332"/>
            </a:xfrm>
          </p:grpSpPr>
          <p:sp>
            <p:nvSpPr>
              <p:cNvPr id="55" name="AutoShape 6"/>
              <p:cNvSpPr>
                <a:spLocks/>
              </p:cNvSpPr>
              <p:nvPr/>
            </p:nvSpPr>
            <p:spPr bwMode="auto">
              <a:xfrm>
                <a:off x="1181100" y="5880100"/>
                <a:ext cx="266700" cy="215900"/>
              </a:xfrm>
              <a:custGeom>
                <a:avLst/>
                <a:gdLst>
                  <a:gd name="T0" fmla="*/ 0 w 21600"/>
                  <a:gd name="T1" fmla="*/ 52 h 21600"/>
                  <a:gd name="T2" fmla="*/ 64 w 21600"/>
                  <a:gd name="T3" fmla="*/ 52 h 21600"/>
                  <a:gd name="T4" fmla="*/ 84 w 21600"/>
                  <a:gd name="T5" fmla="*/ 0 h 21600"/>
                  <a:gd name="T6" fmla="*/ 104 w 21600"/>
                  <a:gd name="T7" fmla="*/ 52 h 21600"/>
                  <a:gd name="T8" fmla="*/ 168 w 21600"/>
                  <a:gd name="T9" fmla="*/ 52 h 21600"/>
                  <a:gd name="T10" fmla="*/ 116 w 21600"/>
                  <a:gd name="T11" fmla="*/ 84 h 21600"/>
                  <a:gd name="T12" fmla="*/ 136 w 21600"/>
                  <a:gd name="T13" fmla="*/ 136 h 21600"/>
                  <a:gd name="T14" fmla="*/ 84 w 21600"/>
                  <a:gd name="T15" fmla="*/ 104 h 21600"/>
                  <a:gd name="T16" fmla="*/ 32 w 21600"/>
                  <a:gd name="T17" fmla="*/ 136 h 21600"/>
                  <a:gd name="T18" fmla="*/ 52 w 21600"/>
                  <a:gd name="T19" fmla="*/ 84 h 21600"/>
                  <a:gd name="T20" fmla="*/ 0 w 21600"/>
                  <a:gd name="T21" fmla="*/ 52 h 21600"/>
                  <a:gd name="T22" fmla="*/ 0 w 21600"/>
                  <a:gd name="T23" fmla="*/ 52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50"/>
                    </a:moveTo>
                    <a:lnTo>
                      <a:pt x="8251" y="8251"/>
                    </a:lnTo>
                    <a:lnTo>
                      <a:pt x="10801" y="0"/>
                    </a:lnTo>
                    <a:lnTo>
                      <a:pt x="13349" y="8251"/>
                    </a:lnTo>
                    <a:lnTo>
                      <a:pt x="21600" y="8250"/>
                    </a:lnTo>
                    <a:lnTo>
                      <a:pt x="14925" y="13350"/>
                    </a:lnTo>
                    <a:lnTo>
                      <a:pt x="17475" y="21600"/>
                    </a:lnTo>
                    <a:lnTo>
                      <a:pt x="10801" y="16502"/>
                    </a:lnTo>
                    <a:lnTo>
                      <a:pt x="4125" y="21600"/>
                    </a:lnTo>
                    <a:lnTo>
                      <a:pt x="6675" y="13350"/>
                    </a:lnTo>
                    <a:lnTo>
                      <a:pt x="0" y="8250"/>
                    </a:lnTo>
                    <a:close/>
                    <a:moveTo>
                      <a:pt x="0" y="8250"/>
                    </a:moveTo>
                  </a:path>
                </a:pathLst>
              </a:custGeom>
              <a:solidFill>
                <a:srgbClr val="FF2600"/>
              </a:solidFill>
              <a:ln w="25400">
                <a:solidFill>
                  <a:srgbClr val="FF2600"/>
                </a:solidFill>
                <a:round/>
                <a:headEnd/>
                <a:tailEnd/>
              </a:ln>
            </p:spPr>
            <p:txBody>
              <a:bodyPr lIns="0" tIns="0" rIns="0" bIns="0"/>
              <a:lstStyle/>
              <a:p>
                <a:endParaRPr lang="en-US">
                  <a:latin typeface="+mj-lt"/>
                </a:endParaRPr>
              </a:p>
            </p:txBody>
          </p:sp>
          <p:sp>
            <p:nvSpPr>
              <p:cNvPr id="3" name="Rectangle 2"/>
              <p:cNvSpPr/>
              <p:nvPr/>
            </p:nvSpPr>
            <p:spPr>
              <a:xfrm>
                <a:off x="1447016" y="5802868"/>
                <a:ext cx="1298753" cy="369332"/>
              </a:xfrm>
              <a:prstGeom prst="rect">
                <a:avLst/>
              </a:prstGeom>
            </p:spPr>
            <p:txBody>
              <a:bodyPr wrap="none">
                <a:spAutoFit/>
              </a:bodyPr>
              <a:lstStyle/>
              <a:p>
                <a:pPr>
                  <a:buClr>
                    <a:srgbClr val="5598DC"/>
                  </a:buClr>
                  <a:buSzPct val="60000"/>
                </a:pPr>
                <a:r>
                  <a:rPr lang="en-US" altLang="en-US" dirty="0">
                    <a:solidFill>
                      <a:srgbClr val="FF2600"/>
                    </a:solidFill>
                    <a:latin typeface="+mj-lt"/>
                  </a:rPr>
                  <a:t>Clinic based</a:t>
                </a:r>
                <a:endParaRPr lang="en-US" altLang="en-US" dirty="0">
                  <a:solidFill>
                    <a:srgbClr val="FF2600"/>
                  </a:solidFill>
                  <a:latin typeface="+mj-lt"/>
                  <a:ea typeface="ヒラギノ角ゴ ProN W6" charset="-128"/>
                </a:endParaRPr>
              </a:p>
            </p:txBody>
          </p:sp>
        </p:grpSp>
        <p:grpSp>
          <p:nvGrpSpPr>
            <p:cNvPr id="6" name="Group 5"/>
            <p:cNvGrpSpPr/>
            <p:nvPr/>
          </p:nvGrpSpPr>
          <p:grpSpPr>
            <a:xfrm>
              <a:off x="1187499" y="6257305"/>
              <a:ext cx="2181609" cy="369332"/>
              <a:chOff x="1187499" y="6257305"/>
              <a:chExt cx="2181609" cy="369332"/>
            </a:xfrm>
          </p:grpSpPr>
          <p:sp>
            <p:nvSpPr>
              <p:cNvPr id="56" name="AutoShape 7"/>
              <p:cNvSpPr>
                <a:spLocks/>
              </p:cNvSpPr>
              <p:nvPr/>
            </p:nvSpPr>
            <p:spPr bwMode="auto">
              <a:xfrm>
                <a:off x="1187499" y="6302723"/>
                <a:ext cx="260301" cy="241300"/>
              </a:xfrm>
              <a:custGeom>
                <a:avLst/>
                <a:gdLst>
                  <a:gd name="T0" fmla="*/ 0 w 21600"/>
                  <a:gd name="T1" fmla="*/ 58 h 21600"/>
                  <a:gd name="T2" fmla="*/ 49 w 21600"/>
                  <a:gd name="T3" fmla="*/ 58 h 21600"/>
                  <a:gd name="T4" fmla="*/ 64 w 21600"/>
                  <a:gd name="T5" fmla="*/ 0 h 21600"/>
                  <a:gd name="T6" fmla="*/ 79 w 21600"/>
                  <a:gd name="T7" fmla="*/ 58 h 21600"/>
                  <a:gd name="T8" fmla="*/ 128 w 21600"/>
                  <a:gd name="T9" fmla="*/ 58 h 21600"/>
                  <a:gd name="T10" fmla="*/ 88 w 21600"/>
                  <a:gd name="T11" fmla="*/ 94 h 21600"/>
                  <a:gd name="T12" fmla="*/ 104 w 21600"/>
                  <a:gd name="T13" fmla="*/ 152 h 21600"/>
                  <a:gd name="T14" fmla="*/ 64 w 21600"/>
                  <a:gd name="T15" fmla="*/ 116 h 21600"/>
                  <a:gd name="T16" fmla="*/ 24 w 21600"/>
                  <a:gd name="T17" fmla="*/ 152 h 21600"/>
                  <a:gd name="T18" fmla="*/ 40 w 21600"/>
                  <a:gd name="T19" fmla="*/ 94 h 21600"/>
                  <a:gd name="T20" fmla="*/ 0 w 21600"/>
                  <a:gd name="T21" fmla="*/ 58 h 21600"/>
                  <a:gd name="T22" fmla="*/ 0 w 21600"/>
                  <a:gd name="T23" fmla="*/ 58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0" y="8250"/>
                    </a:lnTo>
                    <a:lnTo>
                      <a:pt x="10800" y="0"/>
                    </a:lnTo>
                    <a:lnTo>
                      <a:pt x="13351" y="8250"/>
                    </a:lnTo>
                    <a:lnTo>
                      <a:pt x="21600" y="8249"/>
                    </a:lnTo>
                    <a:lnTo>
                      <a:pt x="14926" y="13350"/>
                    </a:lnTo>
                    <a:lnTo>
                      <a:pt x="17475" y="21600"/>
                    </a:lnTo>
                    <a:lnTo>
                      <a:pt x="10800" y="16501"/>
                    </a:lnTo>
                    <a:lnTo>
                      <a:pt x="4125" y="21600"/>
                    </a:lnTo>
                    <a:lnTo>
                      <a:pt x="6675" y="13350"/>
                    </a:lnTo>
                    <a:lnTo>
                      <a:pt x="0" y="8249"/>
                    </a:lnTo>
                    <a:close/>
                    <a:moveTo>
                      <a:pt x="0" y="8249"/>
                    </a:moveTo>
                  </a:path>
                </a:pathLst>
              </a:custGeom>
              <a:solidFill>
                <a:srgbClr val="0085CC"/>
              </a:solidFill>
              <a:ln w="25400">
                <a:solidFill>
                  <a:srgbClr val="0085CC"/>
                </a:solidFill>
                <a:round/>
                <a:headEnd/>
                <a:tailEnd/>
              </a:ln>
            </p:spPr>
            <p:txBody>
              <a:bodyPr lIns="0" tIns="0" rIns="0" bIns="0"/>
              <a:lstStyle/>
              <a:p>
                <a:endParaRPr lang="en-US">
                  <a:latin typeface="+mj-lt"/>
                </a:endParaRPr>
              </a:p>
            </p:txBody>
          </p:sp>
          <p:sp>
            <p:nvSpPr>
              <p:cNvPr id="5" name="Rectangle 4"/>
              <p:cNvSpPr/>
              <p:nvPr/>
            </p:nvSpPr>
            <p:spPr>
              <a:xfrm>
                <a:off x="1447799" y="6257305"/>
                <a:ext cx="1921309" cy="369332"/>
              </a:xfrm>
              <a:prstGeom prst="rect">
                <a:avLst/>
              </a:prstGeom>
            </p:spPr>
            <p:txBody>
              <a:bodyPr wrap="square">
                <a:spAutoFit/>
              </a:bodyPr>
              <a:lstStyle/>
              <a:p>
                <a:pPr>
                  <a:buClr>
                    <a:srgbClr val="5598DC"/>
                  </a:buClr>
                  <a:buSzPct val="60000"/>
                </a:pPr>
                <a:r>
                  <a:rPr lang="en-US" altLang="en-US" dirty="0">
                    <a:solidFill>
                      <a:srgbClr val="0085CC"/>
                    </a:solidFill>
                    <a:latin typeface="+mj-lt"/>
                  </a:rPr>
                  <a:t>Community based</a:t>
                </a:r>
                <a:endParaRPr lang="en-US" altLang="en-US" dirty="0">
                  <a:solidFill>
                    <a:srgbClr val="0085CC"/>
                  </a:solidFill>
                  <a:latin typeface="+mj-lt"/>
                  <a:ea typeface="ヒラギノ角ゴ ProN W6" charset="-128"/>
                </a:endParaRPr>
              </a:p>
            </p:txBody>
          </p:sp>
        </p:grpSp>
        <p:grpSp>
          <p:nvGrpSpPr>
            <p:cNvPr id="8" name="Group 7"/>
            <p:cNvGrpSpPr/>
            <p:nvPr/>
          </p:nvGrpSpPr>
          <p:grpSpPr>
            <a:xfrm>
              <a:off x="3657600" y="5802868"/>
              <a:ext cx="1452186" cy="369332"/>
              <a:chOff x="3657600" y="5775645"/>
              <a:chExt cx="1452186" cy="369332"/>
            </a:xfrm>
          </p:grpSpPr>
          <p:sp>
            <p:nvSpPr>
              <p:cNvPr id="57" name="AutoShape 8"/>
              <p:cNvSpPr>
                <a:spLocks/>
              </p:cNvSpPr>
              <p:nvPr/>
            </p:nvSpPr>
            <p:spPr bwMode="auto">
              <a:xfrm>
                <a:off x="3657600" y="5852361"/>
                <a:ext cx="246866" cy="215900"/>
              </a:xfrm>
              <a:custGeom>
                <a:avLst/>
                <a:gdLst>
                  <a:gd name="T0" fmla="*/ 0 w 21600"/>
                  <a:gd name="T1" fmla="*/ 67 h 21600"/>
                  <a:gd name="T2" fmla="*/ 55 w 21600"/>
                  <a:gd name="T3" fmla="*/ 67 h 21600"/>
                  <a:gd name="T4" fmla="*/ 72 w 21600"/>
                  <a:gd name="T5" fmla="*/ 0 h 21600"/>
                  <a:gd name="T6" fmla="*/ 89 w 21600"/>
                  <a:gd name="T7" fmla="*/ 67 h 21600"/>
                  <a:gd name="T8" fmla="*/ 144 w 21600"/>
                  <a:gd name="T9" fmla="*/ 67 h 21600"/>
                  <a:gd name="T10" fmla="*/ 100 w 21600"/>
                  <a:gd name="T11" fmla="*/ 109 h 21600"/>
                  <a:gd name="T12" fmla="*/ 117 w 21600"/>
                  <a:gd name="T13" fmla="*/ 176 h 21600"/>
                  <a:gd name="T14" fmla="*/ 72 w 21600"/>
                  <a:gd name="T15" fmla="*/ 134 h 21600"/>
                  <a:gd name="T16" fmla="*/ 28 w 21600"/>
                  <a:gd name="T17" fmla="*/ 176 h 21600"/>
                  <a:gd name="T18" fmla="*/ 45 w 21600"/>
                  <a:gd name="T19" fmla="*/ 109 h 21600"/>
                  <a:gd name="T20" fmla="*/ 0 w 21600"/>
                  <a:gd name="T21" fmla="*/ 67 h 21600"/>
                  <a:gd name="T22" fmla="*/ 0 w 21600"/>
                  <a:gd name="T23" fmla="*/ 6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1" y="8250"/>
                    </a:lnTo>
                    <a:lnTo>
                      <a:pt x="10800" y="0"/>
                    </a:lnTo>
                    <a:lnTo>
                      <a:pt x="13349" y="8250"/>
                    </a:lnTo>
                    <a:lnTo>
                      <a:pt x="21600" y="8249"/>
                    </a:lnTo>
                    <a:lnTo>
                      <a:pt x="14926" y="13349"/>
                    </a:lnTo>
                    <a:lnTo>
                      <a:pt x="17475" y="21600"/>
                    </a:lnTo>
                    <a:lnTo>
                      <a:pt x="10800" y="16501"/>
                    </a:lnTo>
                    <a:lnTo>
                      <a:pt x="4125" y="21600"/>
                    </a:lnTo>
                    <a:lnTo>
                      <a:pt x="6675" y="13349"/>
                    </a:lnTo>
                    <a:lnTo>
                      <a:pt x="0" y="8249"/>
                    </a:lnTo>
                    <a:close/>
                    <a:moveTo>
                      <a:pt x="0" y="8249"/>
                    </a:moveTo>
                  </a:path>
                </a:pathLst>
              </a:custGeom>
              <a:solidFill>
                <a:srgbClr val="00BA63"/>
              </a:solidFill>
              <a:ln w="25400">
                <a:solidFill>
                  <a:srgbClr val="00BA63"/>
                </a:solidFill>
                <a:round/>
                <a:headEnd/>
                <a:tailEnd/>
              </a:ln>
            </p:spPr>
            <p:txBody>
              <a:bodyPr lIns="0" tIns="0" rIns="0" bIns="0"/>
              <a:lstStyle/>
              <a:p>
                <a:endParaRPr lang="en-US">
                  <a:latin typeface="+mj-lt"/>
                </a:endParaRPr>
              </a:p>
            </p:txBody>
          </p:sp>
          <p:sp>
            <p:nvSpPr>
              <p:cNvPr id="7" name="Rectangle 6"/>
              <p:cNvSpPr/>
              <p:nvPr/>
            </p:nvSpPr>
            <p:spPr>
              <a:xfrm>
                <a:off x="3904135" y="5775645"/>
                <a:ext cx="1205651" cy="369332"/>
              </a:xfrm>
              <a:prstGeom prst="rect">
                <a:avLst/>
              </a:prstGeom>
            </p:spPr>
            <p:txBody>
              <a:bodyPr wrap="none">
                <a:spAutoFit/>
              </a:bodyPr>
              <a:lstStyle/>
              <a:p>
                <a:pPr>
                  <a:buClr>
                    <a:srgbClr val="5598DC"/>
                  </a:buClr>
                  <a:buSzPct val="60000"/>
                </a:pPr>
                <a:r>
                  <a:rPr lang="en-US" altLang="en-US" dirty="0">
                    <a:solidFill>
                      <a:srgbClr val="00BA63"/>
                    </a:solidFill>
                    <a:latin typeface="+mj-lt"/>
                  </a:rPr>
                  <a:t>Park based</a:t>
                </a:r>
                <a:endParaRPr lang="en-US" altLang="en-US" dirty="0">
                  <a:solidFill>
                    <a:srgbClr val="00BA63"/>
                  </a:solidFill>
                  <a:latin typeface="+mj-lt"/>
                  <a:ea typeface="ヒラギノ角ゴ ProN W6" charset="-128"/>
                </a:endParaRPr>
              </a:p>
            </p:txBody>
          </p:sp>
        </p:grpSp>
        <p:grpSp>
          <p:nvGrpSpPr>
            <p:cNvPr id="61" name="Group 60"/>
            <p:cNvGrpSpPr/>
            <p:nvPr/>
          </p:nvGrpSpPr>
          <p:grpSpPr>
            <a:xfrm>
              <a:off x="3668580" y="6248400"/>
              <a:ext cx="1502248" cy="369332"/>
              <a:chOff x="3668580" y="6189527"/>
              <a:chExt cx="1502248" cy="369332"/>
            </a:xfrm>
          </p:grpSpPr>
          <p:sp>
            <p:nvSpPr>
              <p:cNvPr id="58" name="AutoShape 9"/>
              <p:cNvSpPr>
                <a:spLocks/>
              </p:cNvSpPr>
              <p:nvPr/>
            </p:nvSpPr>
            <p:spPr bwMode="auto">
              <a:xfrm>
                <a:off x="3668580" y="6257305"/>
                <a:ext cx="241300" cy="233777"/>
              </a:xfrm>
              <a:custGeom>
                <a:avLst/>
                <a:gdLst>
                  <a:gd name="T0" fmla="*/ 0 w 21600"/>
                  <a:gd name="T1" fmla="*/ 61 h 21600"/>
                  <a:gd name="T2" fmla="*/ 58 w 21600"/>
                  <a:gd name="T3" fmla="*/ 61 h 21600"/>
                  <a:gd name="T4" fmla="*/ 76 w 21600"/>
                  <a:gd name="T5" fmla="*/ 0 h 21600"/>
                  <a:gd name="T6" fmla="*/ 94 w 21600"/>
                  <a:gd name="T7" fmla="*/ 61 h 21600"/>
                  <a:gd name="T8" fmla="*/ 152 w 21600"/>
                  <a:gd name="T9" fmla="*/ 61 h 21600"/>
                  <a:gd name="T10" fmla="*/ 105 w 21600"/>
                  <a:gd name="T11" fmla="*/ 99 h 21600"/>
                  <a:gd name="T12" fmla="*/ 123 w 21600"/>
                  <a:gd name="T13" fmla="*/ 160 h 21600"/>
                  <a:gd name="T14" fmla="*/ 76 w 21600"/>
                  <a:gd name="T15" fmla="*/ 122 h 21600"/>
                  <a:gd name="T16" fmla="*/ 29 w 21600"/>
                  <a:gd name="T17" fmla="*/ 160 h 21600"/>
                  <a:gd name="T18" fmla="*/ 47 w 21600"/>
                  <a:gd name="T19" fmla="*/ 99 h 21600"/>
                  <a:gd name="T20" fmla="*/ 0 w 21600"/>
                  <a:gd name="T21" fmla="*/ 61 h 21600"/>
                  <a:gd name="T22" fmla="*/ 0 w 21600"/>
                  <a:gd name="T23" fmla="*/ 61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0" y="8249"/>
                    </a:moveTo>
                    <a:lnTo>
                      <a:pt x="8250" y="8250"/>
                    </a:lnTo>
                    <a:lnTo>
                      <a:pt x="10800" y="0"/>
                    </a:lnTo>
                    <a:lnTo>
                      <a:pt x="13351" y="8250"/>
                    </a:lnTo>
                    <a:lnTo>
                      <a:pt x="21600" y="8249"/>
                    </a:lnTo>
                    <a:lnTo>
                      <a:pt x="14926" y="13350"/>
                    </a:lnTo>
                    <a:lnTo>
                      <a:pt x="17475" y="21600"/>
                    </a:lnTo>
                    <a:lnTo>
                      <a:pt x="10800" y="16500"/>
                    </a:lnTo>
                    <a:lnTo>
                      <a:pt x="4125" y="21600"/>
                    </a:lnTo>
                    <a:lnTo>
                      <a:pt x="6675" y="13350"/>
                    </a:lnTo>
                    <a:lnTo>
                      <a:pt x="0" y="8249"/>
                    </a:lnTo>
                    <a:close/>
                    <a:moveTo>
                      <a:pt x="0" y="8249"/>
                    </a:moveTo>
                  </a:path>
                </a:pathLst>
              </a:custGeom>
              <a:solidFill>
                <a:srgbClr val="8448B0"/>
              </a:solidFill>
              <a:ln w="25400">
                <a:solidFill>
                  <a:srgbClr val="8448B0"/>
                </a:solidFill>
                <a:round/>
                <a:headEnd/>
                <a:tailEnd/>
              </a:ln>
            </p:spPr>
            <p:txBody>
              <a:bodyPr lIns="0" tIns="0" rIns="0" bIns="0"/>
              <a:lstStyle/>
              <a:p>
                <a:endParaRPr lang="en-US">
                  <a:latin typeface="+mj-lt"/>
                </a:endParaRPr>
              </a:p>
            </p:txBody>
          </p:sp>
          <p:sp>
            <p:nvSpPr>
              <p:cNvPr id="60" name="Rectangle 59"/>
              <p:cNvSpPr/>
              <p:nvPr/>
            </p:nvSpPr>
            <p:spPr>
              <a:xfrm>
                <a:off x="3904135" y="6189527"/>
                <a:ext cx="1266693" cy="369332"/>
              </a:xfrm>
              <a:prstGeom prst="rect">
                <a:avLst/>
              </a:prstGeom>
            </p:spPr>
            <p:txBody>
              <a:bodyPr wrap="none">
                <a:spAutoFit/>
              </a:bodyPr>
              <a:lstStyle/>
              <a:p>
                <a:pPr>
                  <a:buClr>
                    <a:srgbClr val="5598DC"/>
                  </a:buClr>
                  <a:buSzPct val="60000"/>
                </a:pPr>
                <a:r>
                  <a:rPr lang="en-US" altLang="en-US" dirty="0">
                    <a:solidFill>
                      <a:srgbClr val="8448B0"/>
                    </a:solidFill>
                    <a:latin typeface="+mj-lt"/>
                  </a:rPr>
                  <a:t>Health plan</a:t>
                </a:r>
                <a:endParaRPr lang="en-US" altLang="en-US" dirty="0">
                  <a:solidFill>
                    <a:srgbClr val="8448B0"/>
                  </a:solidFill>
                  <a:latin typeface="+mj-lt"/>
                  <a:ea typeface="ヒラギノ角ゴ ProN W6" charset="-128"/>
                </a:endParaRPr>
              </a:p>
            </p:txBody>
          </p:sp>
        </p:grpSp>
      </p:grpSp>
      <p:sp>
        <p:nvSpPr>
          <p:cNvPr id="68" name="Rectangle 40"/>
          <p:cNvSpPr>
            <a:spLocks/>
          </p:cNvSpPr>
          <p:nvPr/>
        </p:nvSpPr>
        <p:spPr bwMode="auto">
          <a:xfrm>
            <a:off x="5486400" y="6101176"/>
            <a:ext cx="3547850" cy="44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700"/>
              </a:spcBef>
              <a:defRPr sz="2600">
                <a:solidFill>
                  <a:srgbClr val="FFFFFF"/>
                </a:solidFill>
                <a:latin typeface="Lucida Grande" charset="0"/>
                <a:ea typeface="ヒラギノ角ゴ ProN W3" charset="-128"/>
                <a:sym typeface="Lucida Grande" charset="0"/>
              </a:defRPr>
            </a:lvl1pPr>
            <a:lvl2pPr marL="742950" indent="-285750" eaLnBrk="0" hangingPunct="0">
              <a:spcBef>
                <a:spcPts val="700"/>
              </a:spcBef>
              <a:defRPr sz="2600">
                <a:solidFill>
                  <a:srgbClr val="FFFFFF"/>
                </a:solidFill>
                <a:latin typeface="Lucida Grande" charset="0"/>
                <a:ea typeface="ヒラギノ角ゴ ProN W3" charset="-128"/>
                <a:sym typeface="Lucida Grande" charset="0"/>
              </a:defRPr>
            </a:lvl2pPr>
            <a:lvl3pPr marL="1143000" indent="-228600" eaLnBrk="0" hangingPunct="0">
              <a:spcBef>
                <a:spcPts val="700"/>
              </a:spcBef>
              <a:defRPr sz="2600">
                <a:solidFill>
                  <a:srgbClr val="FFFFFF"/>
                </a:solidFill>
                <a:latin typeface="Lucida Grande" charset="0"/>
                <a:ea typeface="ヒラギノ角ゴ ProN W3" charset="-128"/>
                <a:sym typeface="Lucida Grande" charset="0"/>
              </a:defRPr>
            </a:lvl3pPr>
            <a:lvl4pPr marL="1600200" indent="-228600" eaLnBrk="0" hangingPunct="0">
              <a:spcBef>
                <a:spcPts val="700"/>
              </a:spcBef>
              <a:defRPr sz="2600">
                <a:solidFill>
                  <a:srgbClr val="FFFFFF"/>
                </a:solidFill>
                <a:latin typeface="Lucida Grande" charset="0"/>
                <a:ea typeface="ヒラギノ角ゴ ProN W3" charset="-128"/>
                <a:sym typeface="Lucida Grande" charset="0"/>
              </a:defRPr>
            </a:lvl4pPr>
            <a:lvl5pPr marL="2057400" indent="-228600" eaLnBrk="0" hangingPunct="0">
              <a:spcBef>
                <a:spcPts val="700"/>
              </a:spcBef>
              <a:defRPr sz="2600">
                <a:solidFill>
                  <a:srgbClr val="FFFFFF"/>
                </a:solidFill>
                <a:latin typeface="Lucida Grande" charset="0"/>
                <a:ea typeface="ヒラギノ角ゴ ProN W3" charset="-128"/>
                <a:sym typeface="Lucida Grande" charset="0"/>
              </a:defRPr>
            </a:lvl5pPr>
            <a:lvl6pPr marL="25146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6pPr>
            <a:lvl7pPr marL="29718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7pPr>
            <a:lvl8pPr marL="34290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8pPr>
            <a:lvl9pPr marL="3886200" indent="-228600" eaLnBrk="0" fontAlgn="base" hangingPunct="0">
              <a:spcBef>
                <a:spcPts val="700"/>
              </a:spcBef>
              <a:spcAft>
                <a:spcPct val="0"/>
              </a:spcAft>
              <a:defRPr sz="2600">
                <a:solidFill>
                  <a:srgbClr val="FFFFFF"/>
                </a:solidFill>
                <a:latin typeface="Lucida Grande" charset="0"/>
                <a:ea typeface="ヒラギノ角ゴ ProN W3" charset="-128"/>
                <a:sym typeface="Lucida Grande" charset="0"/>
              </a:defRPr>
            </a:lvl9pPr>
          </a:lstStyle>
          <a:p>
            <a:pPr algn="r" eaLnBrk="1" hangingPunct="1">
              <a:spcBef>
                <a:spcPct val="0"/>
              </a:spcBef>
            </a:pPr>
            <a:r>
              <a:rPr lang="en-US" altLang="en-US" sz="1200" dirty="0">
                <a:solidFill>
                  <a:schemeClr val="tx1"/>
                </a:solidFill>
                <a:latin typeface="+mj-lt"/>
                <a:cs typeface="Helvetica" charset="0"/>
                <a:sym typeface="Helvetica" charset="0"/>
              </a:rPr>
              <a:t>Does not include the extensive locations from NEEF; Walk With a Doc; Exercise is Medicine</a:t>
            </a:r>
          </a:p>
        </p:txBody>
      </p:sp>
      <p:sp>
        <p:nvSpPr>
          <p:cNvPr id="63" name="TextBox 62"/>
          <p:cNvSpPr txBox="1"/>
          <p:nvPr/>
        </p:nvSpPr>
        <p:spPr>
          <a:xfrm>
            <a:off x="7730606" y="4181307"/>
            <a:ext cx="788999" cy="369332"/>
          </a:xfrm>
          <a:prstGeom prst="rect">
            <a:avLst/>
          </a:prstGeom>
          <a:noFill/>
        </p:spPr>
        <p:txBody>
          <a:bodyPr wrap="none" rtlCol="0">
            <a:spAutoFit/>
          </a:bodyPr>
          <a:lstStyle/>
          <a:p>
            <a:r>
              <a:rPr lang="en-US" dirty="0">
                <a:latin typeface="+mj-lt"/>
              </a:rPr>
              <a:t>N = 37</a:t>
            </a:r>
          </a:p>
        </p:txBody>
      </p:sp>
    </p:spTree>
    <p:extLst>
      <p:ext uri="{BB962C8B-B14F-4D97-AF65-F5344CB8AC3E}">
        <p14:creationId xmlns:p14="http://schemas.microsoft.com/office/powerpoint/2010/main" val="97991332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mj-lt"/>
                <a:ea typeface="Calibri"/>
                <a:cs typeface="Calibri"/>
                <a:sym typeface="Calibri"/>
              </a:rPr>
              <a:t>Park Prescription Models</a:t>
            </a:r>
            <a:endParaRPr lang="en-US" sz="2800" b="1" i="0" strike="noStrike" cap="none" dirty="0">
              <a:solidFill>
                <a:srgbClr val="2CA43A"/>
              </a:solidFill>
              <a:latin typeface="+mj-lt"/>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mj-lt"/>
              <a:ea typeface="Calibri"/>
              <a:cs typeface="Calibri"/>
              <a:sym typeface="Calibri"/>
            </a:endParaRPr>
          </a:p>
        </p:txBody>
      </p:sp>
      <p:pic>
        <p:nvPicPr>
          <p:cNvPr id="59"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AutoShape 2" descr="Image result for Miami Dade County Park, Recreation and Open Spaces Departmen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Miami Dade County Park, Recreation and Open Spaces Departmen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iami Dade County Park, Recreation and Open Spaces Department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659074" y="1400751"/>
            <a:ext cx="7825853" cy="4115651"/>
            <a:chOff x="818679" y="1400751"/>
            <a:chExt cx="7825853" cy="4115651"/>
          </a:xfrm>
        </p:grpSpPr>
        <p:grpSp>
          <p:nvGrpSpPr>
            <p:cNvPr id="13" name="Group 12"/>
            <p:cNvGrpSpPr/>
            <p:nvPr/>
          </p:nvGrpSpPr>
          <p:grpSpPr>
            <a:xfrm>
              <a:off x="818679" y="1422974"/>
              <a:ext cx="2319932" cy="4093428"/>
              <a:chOff x="818679" y="1422974"/>
              <a:chExt cx="2319932" cy="4093428"/>
            </a:xfrm>
          </p:grpSpPr>
          <p:sp>
            <p:nvSpPr>
              <p:cNvPr id="55" name="TextBox 54"/>
              <p:cNvSpPr txBox="1"/>
              <p:nvPr/>
            </p:nvSpPr>
            <p:spPr>
              <a:xfrm>
                <a:off x="818679" y="1422974"/>
                <a:ext cx="2319932" cy="4093428"/>
              </a:xfrm>
              <a:prstGeom prst="rect">
                <a:avLst/>
              </a:prstGeom>
              <a:noFill/>
              <a:ln>
                <a:solidFill>
                  <a:schemeClr val="bg1">
                    <a:lumMod val="50000"/>
                  </a:schemeClr>
                </a:solidFill>
              </a:ln>
            </p:spPr>
            <p:txBody>
              <a:bodyPr wrap="square" rtlCol="0">
                <a:spAutoFit/>
              </a:bodyPr>
              <a:lstStyle/>
              <a:p>
                <a:pPr algn="ctr"/>
                <a:r>
                  <a:rPr lang="en-US" sz="2000" dirty="0">
                    <a:latin typeface="+mj-lt"/>
                  </a:rPr>
                  <a:t>Marin City</a:t>
                </a: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p:txBody>
          </p:sp>
          <p:pic>
            <p:nvPicPr>
              <p:cNvPr id="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456" y="2742348"/>
                <a:ext cx="661032" cy="122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Shape 72"/>
              <p:cNvPicPr preferRelativeResize="0"/>
              <p:nvPr/>
            </p:nvPicPr>
            <p:blipFill rotWithShape="1">
              <a:blip r:embed="rId5">
                <a:alphaModFix/>
              </a:blip>
              <a:srcRect/>
              <a:stretch/>
            </p:blipFill>
            <p:spPr>
              <a:xfrm>
                <a:off x="990600" y="1931438"/>
                <a:ext cx="1950874" cy="526145"/>
              </a:xfrm>
              <a:prstGeom prst="rect">
                <a:avLst/>
              </a:prstGeom>
              <a:noFill/>
              <a:ln>
                <a:noFill/>
              </a:ln>
            </p:spPr>
          </p:pic>
          <p:pic>
            <p:nvPicPr>
              <p:cNvPr id="49" name="Shape 73"/>
              <p:cNvPicPr preferRelativeResize="0"/>
              <p:nvPr/>
            </p:nvPicPr>
            <p:blipFill rotWithShape="1">
              <a:blip r:embed="rId6">
                <a:alphaModFix/>
              </a:blip>
              <a:srcRect/>
              <a:stretch/>
            </p:blipFill>
            <p:spPr>
              <a:xfrm>
                <a:off x="1377671" y="4662000"/>
                <a:ext cx="1365529" cy="748200"/>
              </a:xfrm>
              <a:prstGeom prst="rect">
                <a:avLst/>
              </a:prstGeom>
              <a:noFill/>
              <a:ln>
                <a:noFill/>
              </a:ln>
            </p:spPr>
          </p:pic>
          <p:pic>
            <p:nvPicPr>
              <p:cNvPr id="50" name="Shape 75"/>
              <p:cNvPicPr preferRelativeResize="0"/>
              <p:nvPr/>
            </p:nvPicPr>
            <p:blipFill rotWithShape="1">
              <a:blip r:embed="rId7">
                <a:alphaModFix/>
              </a:blip>
              <a:srcRect/>
              <a:stretch/>
            </p:blipFill>
            <p:spPr>
              <a:xfrm>
                <a:off x="932339" y="4204720"/>
                <a:ext cx="1125061" cy="595880"/>
              </a:xfrm>
              <a:prstGeom prst="rect">
                <a:avLst/>
              </a:prstGeom>
              <a:noFill/>
              <a:ln>
                <a:noFill/>
              </a:ln>
            </p:spPr>
          </p:pic>
          <p:pic>
            <p:nvPicPr>
              <p:cNvPr id="51" name="Shape 76"/>
              <p:cNvPicPr preferRelativeResize="0"/>
              <p:nvPr/>
            </p:nvPicPr>
            <p:blipFill rotWithShape="1">
              <a:blip r:embed="rId8">
                <a:alphaModFix/>
              </a:blip>
              <a:srcRect/>
              <a:stretch/>
            </p:blipFill>
            <p:spPr>
              <a:xfrm>
                <a:off x="2204851" y="3634201"/>
                <a:ext cx="666616" cy="937799"/>
              </a:xfrm>
              <a:prstGeom prst="rect">
                <a:avLst/>
              </a:prstGeom>
              <a:noFill/>
              <a:ln>
                <a:noFill/>
              </a:ln>
            </p:spPr>
          </p:pic>
          <p:pic>
            <p:nvPicPr>
              <p:cNvPr id="67" name="Picture 14" descr="http://cloudera.com/content/dam/cloudera/Campaign/cloudera-cares/golden-gate-national-parks-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8226" y="2796883"/>
                <a:ext cx="813994" cy="632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324600" y="1400751"/>
              <a:ext cx="2319932" cy="4093428"/>
              <a:chOff x="6436980" y="1400751"/>
              <a:chExt cx="2319932" cy="4093428"/>
            </a:xfrm>
          </p:grpSpPr>
          <p:sp>
            <p:nvSpPr>
              <p:cNvPr id="63" name="TextBox 62"/>
              <p:cNvSpPr txBox="1"/>
              <p:nvPr/>
            </p:nvSpPr>
            <p:spPr>
              <a:xfrm>
                <a:off x="6436980" y="1400751"/>
                <a:ext cx="2319932" cy="4093428"/>
              </a:xfrm>
              <a:prstGeom prst="rect">
                <a:avLst/>
              </a:prstGeom>
              <a:noFill/>
              <a:ln>
                <a:solidFill>
                  <a:schemeClr val="bg1">
                    <a:lumMod val="50000"/>
                  </a:schemeClr>
                </a:solidFill>
              </a:ln>
            </p:spPr>
            <p:txBody>
              <a:bodyPr wrap="square" rtlCol="0">
                <a:spAutoFit/>
              </a:bodyPr>
              <a:lstStyle/>
              <a:p>
                <a:pPr algn="ctr"/>
                <a:r>
                  <a:rPr lang="en-US" sz="2000" dirty="0">
                    <a:latin typeface="+mj-lt"/>
                  </a:rPr>
                  <a:t>Oakland</a:t>
                </a: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p:txBody>
          </p:sp>
          <p:pic>
            <p:nvPicPr>
              <p:cNvPr id="64" name="Picture 21" descr="http://www.oaklandmagazine.com/Oakland-Magazine/April-2008/Advertising-Profiles/East-Bay-Regional-Park-District/ebr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5436" y="2155089"/>
                <a:ext cx="1383020" cy="71917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9" descr="http://www.childrenshealthguild.org/wp-content/uploads/ucsfbenioffchildrensoaklan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3518681"/>
                <a:ext cx="2203712" cy="672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578588" y="1400751"/>
              <a:ext cx="2319932" cy="4093428"/>
              <a:chOff x="3578588" y="1400751"/>
              <a:chExt cx="2319932" cy="4093428"/>
            </a:xfrm>
          </p:grpSpPr>
          <p:pic>
            <p:nvPicPr>
              <p:cNvPr id="57" name="Picture 56" descr="Image result for Miami Dade County Park, Recreation and Open Spaces Department logo"/>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93444" y="1676400"/>
                <a:ext cx="1290220" cy="1290220"/>
              </a:xfrm>
              <a:prstGeom prst="rect">
                <a:avLst/>
              </a:prstGeom>
              <a:noFill/>
              <a:ln>
                <a:noFill/>
              </a:ln>
            </p:spPr>
          </p:pic>
          <p:sp>
            <p:nvSpPr>
              <p:cNvPr id="3" name="TextBox 2"/>
              <p:cNvSpPr txBox="1"/>
              <p:nvPr/>
            </p:nvSpPr>
            <p:spPr>
              <a:xfrm>
                <a:off x="3578588" y="1400751"/>
                <a:ext cx="2319932" cy="4093428"/>
              </a:xfrm>
              <a:prstGeom prst="rect">
                <a:avLst/>
              </a:prstGeom>
              <a:noFill/>
              <a:ln>
                <a:solidFill>
                  <a:schemeClr val="bg1">
                    <a:lumMod val="50000"/>
                  </a:schemeClr>
                </a:solidFill>
              </a:ln>
            </p:spPr>
            <p:txBody>
              <a:bodyPr wrap="square" rtlCol="0">
                <a:spAutoFit/>
              </a:bodyPr>
              <a:lstStyle/>
              <a:p>
                <a:pPr algn="ctr"/>
                <a:r>
                  <a:rPr lang="en-US" sz="2000" dirty="0">
                    <a:latin typeface="+mj-lt"/>
                  </a:rPr>
                  <a:t>Miami Dade</a:t>
                </a: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a:p>
                <a:pPr algn="ctr"/>
                <a:endParaRPr lang="en-US" sz="2000" dirty="0">
                  <a:latin typeface="+mj-lt"/>
                </a:endParaRPr>
              </a:p>
            </p:txBody>
          </p:sp>
          <p:pic>
            <p:nvPicPr>
              <p:cNvPr id="206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2951" y="4737119"/>
                <a:ext cx="2254449" cy="61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r="50000"/>
              <a:stretch/>
            </p:blipFill>
            <p:spPr bwMode="auto">
              <a:xfrm>
                <a:off x="3835660" y="2895600"/>
                <a:ext cx="1905000"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l="53051" r="-1395"/>
              <a:stretch/>
            </p:blipFill>
            <p:spPr bwMode="auto">
              <a:xfrm>
                <a:off x="3867191" y="3643387"/>
                <a:ext cx="1841938"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391415303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Park Prescription Programs in Action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2" name="Rounded Rectangle 1"/>
          <p:cNvSpPr/>
          <p:nvPr/>
        </p:nvSpPr>
        <p:spPr>
          <a:xfrm>
            <a:off x="307607" y="16002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Calibri" panose="020F0502020204030204" pitchFamily="34" charset="0"/>
              </a:rPr>
              <a:t>Marin City</a:t>
            </a:r>
          </a:p>
        </p:txBody>
      </p:sp>
      <p:sp>
        <p:nvSpPr>
          <p:cNvPr id="10" name="Rounded Rectangle 9"/>
          <p:cNvSpPr/>
          <p:nvPr/>
        </p:nvSpPr>
        <p:spPr>
          <a:xfrm>
            <a:off x="307607" y="25146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Calibri" panose="020F0502020204030204" pitchFamily="34" charset="0"/>
              </a:rPr>
              <a:t>Miami Dade</a:t>
            </a:r>
          </a:p>
        </p:txBody>
      </p:sp>
      <p:sp>
        <p:nvSpPr>
          <p:cNvPr id="11" name="Rounded Rectangle 10"/>
          <p:cNvSpPr/>
          <p:nvPr/>
        </p:nvSpPr>
        <p:spPr>
          <a:xfrm>
            <a:off x="304800" y="3429000"/>
            <a:ext cx="12954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latin typeface="Calibri" panose="020F0502020204030204" pitchFamily="34" charset="0"/>
              </a:rPr>
              <a:t>Oakland</a:t>
            </a:r>
          </a:p>
        </p:txBody>
      </p:sp>
      <p:sp>
        <p:nvSpPr>
          <p:cNvPr id="12" name="Rounded Rectangle 11"/>
          <p:cNvSpPr/>
          <p:nvPr/>
        </p:nvSpPr>
        <p:spPr>
          <a:xfrm>
            <a:off x="1905000" y="1295400"/>
            <a:ext cx="1752600" cy="3200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a:latin typeface="Calibri" panose="020F0502020204030204" pitchFamily="34" charset="0"/>
              </a:rPr>
              <a:t>Patient Visit</a:t>
            </a:r>
          </a:p>
          <a:p>
            <a:pPr algn="ctr" fontAlgn="ctr"/>
            <a:endParaRPr lang="en-US" sz="1600" dirty="0">
              <a:solidFill>
                <a:srgbClr val="000000"/>
              </a:solidFill>
              <a:latin typeface="Calibri" panose="020F0502020204030204" pitchFamily="34" charset="0"/>
            </a:endParaRPr>
          </a:p>
          <a:p>
            <a:pPr algn="ctr" fontAlgn="ctr"/>
            <a:r>
              <a:rPr lang="en-US" sz="1600" dirty="0">
                <a:latin typeface="Calibri" panose="020F0502020204030204" pitchFamily="34" charset="0"/>
              </a:rPr>
              <a:t>Health care providers assess if patient would benefit from time in nature</a:t>
            </a:r>
          </a:p>
          <a:p>
            <a:pPr algn="ctr" fontAlgn="ctr"/>
            <a:endParaRPr lang="en-US" sz="1600" dirty="0">
              <a:latin typeface="Calibri" panose="020F0502020204030204" pitchFamily="34" charset="0"/>
            </a:endParaRPr>
          </a:p>
          <a:p>
            <a:pPr algn="ctr" fontAlgn="ctr"/>
            <a:r>
              <a:rPr lang="en-US" sz="1600" dirty="0">
                <a:latin typeface="Calibri" panose="020F0502020204030204" pitchFamily="34" charset="0"/>
              </a:rPr>
              <a:t>Enter Park Prescription in the electronic medical record system</a:t>
            </a:r>
            <a:endParaRPr lang="en-US" sz="1600" dirty="0">
              <a:solidFill>
                <a:srgbClr val="000000"/>
              </a:solidFill>
              <a:latin typeface="Calibri" panose="020F0502020204030204" pitchFamily="34" charset="0"/>
            </a:endParaRPr>
          </a:p>
        </p:txBody>
      </p:sp>
      <p:sp>
        <p:nvSpPr>
          <p:cNvPr id="13" name="Rounded Rectangle 12"/>
          <p:cNvSpPr/>
          <p:nvPr/>
        </p:nvSpPr>
        <p:spPr>
          <a:xfrm>
            <a:off x="3962400" y="1295400"/>
            <a:ext cx="1752600" cy="3200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a:latin typeface="Calibri" panose="020F0502020204030204" pitchFamily="34" charset="0"/>
              </a:rPr>
              <a:t>Electronic medical record signals health educators to contact the client</a:t>
            </a:r>
            <a:endParaRPr lang="en-US" sz="1600" dirty="0">
              <a:solidFill>
                <a:srgbClr val="000000"/>
              </a:solidFill>
              <a:latin typeface="Calibri" panose="020F0502020204030204" pitchFamily="34" charset="0"/>
            </a:endParaRPr>
          </a:p>
          <a:p>
            <a:pPr algn="ctr" fontAlgn="ctr"/>
            <a:endParaRPr lang="en-US" sz="1600" dirty="0">
              <a:latin typeface="Calibri" panose="020F0502020204030204" pitchFamily="34" charset="0"/>
            </a:endParaRPr>
          </a:p>
          <a:p>
            <a:pPr algn="ctr" fontAlgn="ctr"/>
            <a:r>
              <a:rPr lang="en-US" sz="1600" dirty="0">
                <a:latin typeface="Calibri" panose="020F0502020204030204" pitchFamily="34" charset="0"/>
              </a:rPr>
              <a:t>Health educators provide support for client to attend park program</a:t>
            </a:r>
            <a:endParaRPr lang="en-US" sz="1600" dirty="0">
              <a:solidFill>
                <a:srgbClr val="000000"/>
              </a:solidFill>
              <a:latin typeface="Calibri" panose="020F0502020204030204" pitchFamily="34" charset="0"/>
            </a:endParaRPr>
          </a:p>
        </p:txBody>
      </p:sp>
      <p:sp>
        <p:nvSpPr>
          <p:cNvPr id="14" name="Rounded Rectangle 13"/>
          <p:cNvSpPr/>
          <p:nvPr/>
        </p:nvSpPr>
        <p:spPr>
          <a:xfrm>
            <a:off x="5943600" y="2286000"/>
            <a:ext cx="1390048"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a:latin typeface="Calibri" panose="020F0502020204030204" pitchFamily="34" charset="0"/>
              </a:rPr>
              <a:t>Patient participates in guided, tailored park programs</a:t>
            </a:r>
            <a:endParaRPr lang="en-US" sz="1600" dirty="0">
              <a:solidFill>
                <a:srgbClr val="000000"/>
              </a:solidFill>
              <a:latin typeface="Calibri" panose="020F0502020204030204" pitchFamily="34" charset="0"/>
            </a:endParaRPr>
          </a:p>
        </p:txBody>
      </p:sp>
      <p:sp>
        <p:nvSpPr>
          <p:cNvPr id="15" name="Rounded Rectangle 14"/>
          <p:cNvSpPr/>
          <p:nvPr/>
        </p:nvSpPr>
        <p:spPr>
          <a:xfrm>
            <a:off x="7543800" y="2286000"/>
            <a:ext cx="1447800" cy="1219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ctr"/>
            <a:r>
              <a:rPr lang="en-US" sz="1600" dirty="0">
                <a:latin typeface="Calibri" panose="020F0502020204030204" pitchFamily="34" charset="0"/>
              </a:rPr>
              <a:t>Collect data on biometric and behavior changes</a:t>
            </a:r>
            <a:endParaRPr lang="en-US" sz="1600" dirty="0">
              <a:solidFill>
                <a:srgbClr val="000000"/>
              </a:solidFill>
              <a:latin typeface="Calibri" panose="020F0502020204030204" pitchFamily="34" charset="0"/>
            </a:endParaRPr>
          </a:p>
        </p:txBody>
      </p:sp>
      <p:cxnSp>
        <p:nvCxnSpPr>
          <p:cNvPr id="20" name="Straight Connector 19"/>
          <p:cNvCxnSpPr>
            <a:stCxn id="2" idx="3"/>
            <a:endCxn id="12" idx="1"/>
          </p:cNvCxnSpPr>
          <p:nvPr/>
        </p:nvCxnSpPr>
        <p:spPr>
          <a:xfrm>
            <a:off x="1603007" y="1981200"/>
            <a:ext cx="301993" cy="91440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p:cNvCxnSpPr>
            <a:stCxn id="10" idx="3"/>
            <a:endCxn id="12" idx="1"/>
          </p:cNvCxnSpPr>
          <p:nvPr/>
        </p:nvCxnSpPr>
        <p:spPr>
          <a:xfrm>
            <a:off x="1603007" y="2895600"/>
            <a:ext cx="301993"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0" name="Straight Connector 29"/>
          <p:cNvCxnSpPr>
            <a:stCxn id="11" idx="3"/>
            <a:endCxn id="12" idx="1"/>
          </p:cNvCxnSpPr>
          <p:nvPr/>
        </p:nvCxnSpPr>
        <p:spPr>
          <a:xfrm flipV="1">
            <a:off x="1600200" y="2895600"/>
            <a:ext cx="304800" cy="91440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3" name="Straight Connector 32"/>
          <p:cNvCxnSpPr>
            <a:stCxn id="12" idx="3"/>
            <a:endCxn id="13" idx="1"/>
          </p:cNvCxnSpPr>
          <p:nvPr/>
        </p:nvCxnSpPr>
        <p:spPr>
          <a:xfrm>
            <a:off x="3657600" y="2895600"/>
            <a:ext cx="3048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37" name="Straight Connector 36"/>
          <p:cNvCxnSpPr>
            <a:stCxn id="13" idx="3"/>
            <a:endCxn id="14" idx="1"/>
          </p:cNvCxnSpPr>
          <p:nvPr/>
        </p:nvCxnSpPr>
        <p:spPr>
          <a:xfrm>
            <a:off x="5715000" y="2895600"/>
            <a:ext cx="2286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41" name="Straight Connector 40"/>
          <p:cNvCxnSpPr>
            <a:stCxn id="14" idx="3"/>
            <a:endCxn id="15" idx="1"/>
          </p:cNvCxnSpPr>
          <p:nvPr/>
        </p:nvCxnSpPr>
        <p:spPr>
          <a:xfrm>
            <a:off x="7333648" y="2895600"/>
            <a:ext cx="210152" cy="0"/>
          </a:xfrm>
          <a:prstGeom prst="line">
            <a:avLst/>
          </a:prstGeom>
          <a:ln w="28575"/>
        </p:spPr>
        <p:style>
          <a:lnRef idx="1">
            <a:schemeClr val="accent5"/>
          </a:lnRef>
          <a:fillRef idx="0">
            <a:schemeClr val="accent5"/>
          </a:fillRef>
          <a:effectRef idx="0">
            <a:schemeClr val="accent5"/>
          </a:effectRef>
          <a:fontRef idx="minor">
            <a:schemeClr val="tx1"/>
          </a:fontRef>
        </p:style>
      </p:cxnSp>
      <p:pic>
        <p:nvPicPr>
          <p:cNvPr id="22" name="Picture 8" descr="http://www.smartmagpa.com/files/2014/05/X00195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851" y="4960637"/>
            <a:ext cx="2071349" cy="13744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img.washingtonpost.com/rf/image_1484w/2010-2019/WashingtonPost/2015/04/30/Magazine/Images/park_RX0071430355910.jpg?uuid=-PO1hu7UEeSAUIOekjSzA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7" y="4960637"/>
            <a:ext cx="2056013" cy="1371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J:\Institute\PHOTOS\+IGG Program Photos\+PARKS &amp; HEALTH\HPHP Bay Area\HPHP Partners' Photos\Marin\MarinCountyParks_000000_Unknown_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1866" y="4960637"/>
            <a:ext cx="1923734" cy="13744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may contain: one or more people, shoes, grass, outdoor and natu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6440"/>
          <a:stretch/>
        </p:blipFill>
        <p:spPr bwMode="auto">
          <a:xfrm>
            <a:off x="6833617" y="4963512"/>
            <a:ext cx="2157983" cy="137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8703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Common Program Elements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33400" y="838200"/>
            <a:ext cx="8153400" cy="5632311"/>
          </a:xfrm>
          <a:prstGeom prst="rect">
            <a:avLst/>
          </a:prstGeom>
          <a:noFill/>
        </p:spPr>
        <p:txBody>
          <a:bodyPr wrap="square" rtlCol="0">
            <a:spAutoFit/>
          </a:bodyPr>
          <a:lstStyle/>
          <a:p>
            <a:pPr>
              <a:lnSpc>
                <a:spcPct val="150000"/>
              </a:lnSpc>
            </a:pPr>
            <a:r>
              <a:rPr lang="en-US" sz="2400" dirty="0"/>
              <a:t>Planning</a:t>
            </a:r>
          </a:p>
          <a:p>
            <a:pPr marL="285750" indent="-285750">
              <a:lnSpc>
                <a:spcPct val="150000"/>
              </a:lnSpc>
              <a:buFont typeface="Arial" panose="020B0604020202020204" pitchFamily="34" charset="0"/>
              <a:buChar char="•"/>
            </a:pPr>
            <a:r>
              <a:rPr lang="en-US" sz="2400" dirty="0"/>
              <a:t>Robust partnership and commitment </a:t>
            </a:r>
          </a:p>
          <a:p>
            <a:pPr marL="285750" indent="-285750">
              <a:lnSpc>
                <a:spcPct val="150000"/>
              </a:lnSpc>
              <a:buFont typeface="Arial" panose="020B0604020202020204" pitchFamily="34" charset="0"/>
              <a:buChar char="•"/>
            </a:pPr>
            <a:r>
              <a:rPr lang="en-US" sz="2400" dirty="0"/>
              <a:t>Clearly identified target audience and health outcomes</a:t>
            </a:r>
          </a:p>
          <a:p>
            <a:pPr marL="285750" indent="-285750">
              <a:lnSpc>
                <a:spcPct val="150000"/>
              </a:lnSpc>
              <a:buFont typeface="Arial" panose="020B0604020202020204" pitchFamily="34" charset="0"/>
              <a:buChar char="•"/>
            </a:pPr>
            <a:r>
              <a:rPr lang="en-US" sz="2400" dirty="0"/>
              <a:t>Designed to overcome target audience barriers</a:t>
            </a:r>
          </a:p>
          <a:p>
            <a:pPr>
              <a:lnSpc>
                <a:spcPct val="150000"/>
              </a:lnSpc>
            </a:pPr>
            <a:endParaRPr lang="en-US" sz="2400" dirty="0"/>
          </a:p>
          <a:p>
            <a:pPr>
              <a:lnSpc>
                <a:spcPct val="150000"/>
              </a:lnSpc>
            </a:pPr>
            <a:r>
              <a:rPr lang="en-US" sz="2400" dirty="0"/>
              <a:t>Implementation</a:t>
            </a:r>
          </a:p>
          <a:p>
            <a:pPr marL="285750" indent="-285750">
              <a:lnSpc>
                <a:spcPct val="150000"/>
              </a:lnSpc>
              <a:buFont typeface="Arial" panose="020B0604020202020204" pitchFamily="34" charset="0"/>
              <a:buChar char="•"/>
            </a:pPr>
            <a:r>
              <a:rPr lang="en-US" sz="2400" dirty="0"/>
              <a:t>Prescriptions entered through EMR </a:t>
            </a:r>
          </a:p>
          <a:p>
            <a:pPr marL="285750" indent="-285750">
              <a:lnSpc>
                <a:spcPct val="150000"/>
              </a:lnSpc>
              <a:buFont typeface="Arial" panose="020B0604020202020204" pitchFamily="34" charset="0"/>
              <a:buChar char="•"/>
            </a:pPr>
            <a:r>
              <a:rPr lang="en-US" sz="2400" dirty="0"/>
              <a:t>Clinic-park navigators/health educators</a:t>
            </a:r>
          </a:p>
          <a:p>
            <a:pPr marL="285750" indent="-285750">
              <a:lnSpc>
                <a:spcPct val="150000"/>
              </a:lnSpc>
              <a:buFont typeface="Arial" panose="020B0604020202020204" pitchFamily="34" charset="0"/>
              <a:buChar char="•"/>
            </a:pPr>
            <a:r>
              <a:rPr lang="en-US" sz="2400" dirty="0"/>
              <a:t>Park </a:t>
            </a:r>
            <a:r>
              <a:rPr lang="en-US" sz="2400" i="1" dirty="0"/>
              <a:t>programs</a:t>
            </a:r>
            <a:r>
              <a:rPr lang="en-US" sz="2400" dirty="0"/>
              <a:t> prescribed </a:t>
            </a:r>
          </a:p>
          <a:p>
            <a:pPr marL="285750" indent="-285750">
              <a:lnSpc>
                <a:spcPct val="150000"/>
              </a:lnSpc>
              <a:buFont typeface="Arial" panose="020B0604020202020204" pitchFamily="34" charset="0"/>
              <a:buChar char="•"/>
            </a:pPr>
            <a:r>
              <a:rPr lang="en-US" sz="2400" dirty="0"/>
              <a:t>Aligned messaging reflected across many sectors</a:t>
            </a:r>
          </a:p>
        </p:txBody>
      </p:sp>
    </p:spTree>
    <p:extLst>
      <p:ext uri="{BB962C8B-B14F-4D97-AF65-F5344CB8AC3E}">
        <p14:creationId xmlns:p14="http://schemas.microsoft.com/office/powerpoint/2010/main" val="2231389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Program Differences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1243548"/>
            <a:ext cx="8153400" cy="45243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Target audiences and health outcomes</a:t>
            </a:r>
          </a:p>
          <a:p>
            <a:pPr marL="285750" indent="-285750">
              <a:lnSpc>
                <a:spcPct val="200000"/>
              </a:lnSpc>
              <a:buFont typeface="Arial" panose="020B0604020202020204" pitchFamily="34" charset="0"/>
              <a:buChar char="•"/>
            </a:pPr>
            <a:r>
              <a:rPr lang="en-US" sz="2400" dirty="0"/>
              <a:t>Location of Health Educators</a:t>
            </a:r>
          </a:p>
          <a:p>
            <a:pPr marL="285750" indent="-285750">
              <a:lnSpc>
                <a:spcPct val="200000"/>
              </a:lnSpc>
              <a:buFont typeface="Arial" panose="020B0604020202020204" pitchFamily="34" charset="0"/>
              <a:buChar char="•"/>
            </a:pPr>
            <a:r>
              <a:rPr lang="en-US" sz="2400" dirty="0"/>
              <a:t>Resources provided to patients</a:t>
            </a:r>
          </a:p>
          <a:p>
            <a:pPr marL="285750" indent="-285750">
              <a:lnSpc>
                <a:spcPct val="200000"/>
              </a:lnSpc>
              <a:buFont typeface="Arial" panose="020B0604020202020204" pitchFamily="34" charset="0"/>
              <a:buChar char="•"/>
            </a:pPr>
            <a:r>
              <a:rPr lang="en-US" sz="2400" dirty="0"/>
              <a:t>Different levels of client interaction</a:t>
            </a:r>
          </a:p>
          <a:p>
            <a:pPr marL="285750" indent="-285750">
              <a:lnSpc>
                <a:spcPct val="200000"/>
              </a:lnSpc>
              <a:buFont typeface="Arial" panose="020B0604020202020204" pitchFamily="34" charset="0"/>
              <a:buChar char="•"/>
            </a:pPr>
            <a:r>
              <a:rPr lang="en-US" sz="2400" dirty="0"/>
              <a:t>Range of park programs</a:t>
            </a:r>
          </a:p>
          <a:p>
            <a:pPr marL="285750" indent="-285750">
              <a:lnSpc>
                <a:spcPct val="200000"/>
              </a:lnSpc>
              <a:buFont typeface="Arial" panose="020B0604020202020204" pitchFamily="34" charset="0"/>
              <a:buChar char="•"/>
            </a:pPr>
            <a:r>
              <a:rPr lang="en-US" sz="2400" dirty="0"/>
              <a:t>Geographic scale</a:t>
            </a:r>
          </a:p>
        </p:txBody>
      </p:sp>
    </p:spTree>
    <p:extLst>
      <p:ext uri="{BB962C8B-B14F-4D97-AF65-F5344CB8AC3E}">
        <p14:creationId xmlns:p14="http://schemas.microsoft.com/office/powerpoint/2010/main" val="15282739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914400"/>
            <a:ext cx="8153400" cy="4524315"/>
          </a:xfrm>
          <a:prstGeom prst="rect">
            <a:avLst/>
          </a:prstGeom>
          <a:noFill/>
        </p:spPr>
        <p:txBody>
          <a:bodyPr wrap="square" rtlCol="0">
            <a:spAutoFit/>
          </a:bodyPr>
          <a:lstStyle/>
          <a:p>
            <a:pPr>
              <a:lnSpc>
                <a:spcPct val="200000"/>
              </a:lnSpc>
            </a:pPr>
            <a:r>
              <a:rPr lang="en-US" sz="2400" dirty="0"/>
              <a:t>Miami Dade</a:t>
            </a:r>
          </a:p>
          <a:p>
            <a:pPr marL="285750" indent="-285750">
              <a:lnSpc>
                <a:spcPct val="200000"/>
              </a:lnSpc>
              <a:buFont typeface="Arial" panose="020B0604020202020204" pitchFamily="34" charset="0"/>
              <a:buChar char="•"/>
            </a:pPr>
            <a:r>
              <a:rPr lang="en-US" sz="2400" dirty="0"/>
              <a:t>Decrease in Body Mass Index</a:t>
            </a:r>
          </a:p>
          <a:p>
            <a:pPr marL="285750" indent="-285750">
              <a:lnSpc>
                <a:spcPct val="200000"/>
              </a:lnSpc>
              <a:buFont typeface="Arial" panose="020B0604020202020204" pitchFamily="34" charset="0"/>
              <a:buChar char="•"/>
            </a:pPr>
            <a:r>
              <a:rPr lang="en-US" sz="2400" dirty="0"/>
              <a:t>Decrease in blood pressure</a:t>
            </a:r>
          </a:p>
          <a:p>
            <a:pPr marL="285750" indent="-285750">
              <a:lnSpc>
                <a:spcPct val="200000"/>
              </a:lnSpc>
              <a:buFont typeface="Arial" panose="020B0604020202020204" pitchFamily="34" charset="0"/>
              <a:buChar char="•"/>
            </a:pPr>
            <a:r>
              <a:rPr lang="en-US" sz="2400" dirty="0"/>
              <a:t>Decrease in hypertension</a:t>
            </a:r>
          </a:p>
          <a:p>
            <a:pPr marL="285750" indent="-285750">
              <a:lnSpc>
                <a:spcPct val="200000"/>
              </a:lnSpc>
              <a:buFont typeface="Arial" panose="020B0604020202020204" pitchFamily="34" charset="0"/>
              <a:buChar char="•"/>
            </a:pPr>
            <a:r>
              <a:rPr lang="en-US" sz="2400" dirty="0"/>
              <a:t>Improvement in Presidential Fitness Test scores</a:t>
            </a:r>
          </a:p>
          <a:p>
            <a:pPr marL="285750" indent="-285750">
              <a:lnSpc>
                <a:spcPct val="200000"/>
              </a:lnSpc>
              <a:buFont typeface="Arial" panose="020B0604020202020204" pitchFamily="34" charset="0"/>
              <a:buChar char="•"/>
            </a:pPr>
            <a:r>
              <a:rPr lang="en-US" sz="2400" dirty="0"/>
              <a:t>Increase in knowledge of healthy behaviors</a:t>
            </a:r>
          </a:p>
        </p:txBody>
      </p:sp>
      <p:sp>
        <p:nvSpPr>
          <p:cNvPr id="9" name="TextBox 8"/>
          <p:cNvSpPr txBox="1"/>
          <p:nvPr/>
        </p:nvSpPr>
        <p:spPr>
          <a:xfrm>
            <a:off x="533400" y="6477000"/>
            <a:ext cx="4495800" cy="276999"/>
          </a:xfrm>
          <a:prstGeom prst="rect">
            <a:avLst/>
          </a:prstGeom>
          <a:noFill/>
        </p:spPr>
        <p:txBody>
          <a:bodyPr wrap="square" rtlCol="0">
            <a:spAutoFit/>
          </a:bodyPr>
          <a:lstStyle/>
          <a:p>
            <a:r>
              <a:rPr lang="en-US" sz="1200" i="1" dirty="0">
                <a:latin typeface="+mj-lt"/>
              </a:rPr>
              <a:t>Messiah (2016)</a:t>
            </a:r>
          </a:p>
        </p:txBody>
      </p:sp>
      <p:pic>
        <p:nvPicPr>
          <p:cNvPr id="1026" name="Picture 2" descr="Image result for fit2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33428"/>
            <a:ext cx="4124324" cy="128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957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0" t="19046" r="-1421" b="22263"/>
          <a:stretch/>
        </p:blipFill>
        <p:spPr bwMode="auto">
          <a:xfrm>
            <a:off x="0" y="3352800"/>
            <a:ext cx="9270951" cy="35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4526673" y="2939707"/>
            <a:ext cx="4495800" cy="276999"/>
          </a:xfrm>
          <a:prstGeom prst="rect">
            <a:avLst/>
          </a:prstGeom>
          <a:noFill/>
        </p:spPr>
        <p:txBody>
          <a:bodyPr wrap="square" rtlCol="0">
            <a:spAutoFit/>
          </a:bodyPr>
          <a:lstStyle/>
          <a:p>
            <a:pPr algn="r"/>
            <a:r>
              <a:rPr lang="en-US" sz="1200" i="1" dirty="0">
                <a:latin typeface="+mj-lt"/>
              </a:rPr>
              <a:t>Mercer </a:t>
            </a:r>
            <a:r>
              <a:rPr lang="en-US" sz="1200" i="1" dirty="0" err="1">
                <a:latin typeface="+mj-lt"/>
              </a:rPr>
              <a:t>Slomoff</a:t>
            </a:r>
            <a:r>
              <a:rPr lang="en-US" sz="1200" i="1" dirty="0">
                <a:latin typeface="+mj-lt"/>
              </a:rPr>
              <a:t> (2016)</a:t>
            </a:r>
          </a:p>
        </p:txBody>
      </p:sp>
      <p:sp>
        <p:nvSpPr>
          <p:cNvPr id="3" name="AutoShape 2" descr="https://www.yammer.com/api/v1/uploaded_files/88358218/preview/Lots%20of%20busines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533400" y="838200"/>
            <a:ext cx="4076700" cy="2308324"/>
          </a:xfrm>
          <a:prstGeom prst="rect">
            <a:avLst/>
          </a:prstGeom>
          <a:noFill/>
        </p:spPr>
        <p:txBody>
          <a:bodyPr wrap="square" rtlCol="0">
            <a:spAutoFit/>
          </a:bodyPr>
          <a:lstStyle/>
          <a:p>
            <a:pPr>
              <a:lnSpc>
                <a:spcPct val="200000"/>
              </a:lnSpc>
            </a:pPr>
            <a:r>
              <a:rPr lang="en-US" sz="2400" dirty="0"/>
              <a:t>Marin City (early results)</a:t>
            </a:r>
          </a:p>
          <a:p>
            <a:pPr marL="285750" indent="-285750">
              <a:lnSpc>
                <a:spcPct val="200000"/>
              </a:lnSpc>
              <a:buFont typeface="Arial" panose="020B0604020202020204" pitchFamily="34" charset="0"/>
              <a:buChar char="•"/>
            </a:pPr>
            <a:r>
              <a:rPr lang="en-US" sz="2400" dirty="0"/>
              <a:t>Decrease in BMI </a:t>
            </a:r>
          </a:p>
          <a:p>
            <a:pPr marL="285750" indent="-285750">
              <a:lnSpc>
                <a:spcPct val="200000"/>
              </a:lnSpc>
              <a:buFont typeface="Arial" panose="020B0604020202020204" pitchFamily="34" charset="0"/>
              <a:buChar char="•"/>
            </a:pPr>
            <a:r>
              <a:rPr lang="en-US" sz="2400" dirty="0"/>
              <a:t>Decrease in blood pressure</a:t>
            </a:r>
          </a:p>
        </p:txBody>
      </p:sp>
      <p:sp>
        <p:nvSpPr>
          <p:cNvPr id="12" name="TextBox 11"/>
          <p:cNvSpPr txBox="1"/>
          <p:nvPr/>
        </p:nvSpPr>
        <p:spPr>
          <a:xfrm>
            <a:off x="4736222" y="838200"/>
            <a:ext cx="4407777" cy="1754326"/>
          </a:xfrm>
          <a:prstGeom prst="rect">
            <a:avLst/>
          </a:prstGeom>
          <a:noFill/>
        </p:spPr>
        <p:txBody>
          <a:bodyPr wrap="square" rtlCol="0">
            <a:spAutoFit/>
          </a:bodyPr>
          <a:lstStyle/>
          <a:p>
            <a:pPr marL="285750" indent="-285750">
              <a:lnSpc>
                <a:spcPct val="250000"/>
              </a:lnSpc>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Decrease in feelings of depression</a:t>
            </a:r>
          </a:p>
        </p:txBody>
      </p:sp>
    </p:spTree>
    <p:extLst>
      <p:ext uri="{BB962C8B-B14F-4D97-AF65-F5344CB8AC3E}">
        <p14:creationId xmlns:p14="http://schemas.microsoft.com/office/powerpoint/2010/main" val="13154085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Agenda</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3" name="TextBox 2"/>
          <p:cNvSpPr txBox="1"/>
          <p:nvPr/>
        </p:nvSpPr>
        <p:spPr>
          <a:xfrm>
            <a:off x="609600" y="1066800"/>
            <a:ext cx="7772400" cy="4154984"/>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457200" indent="-457200">
              <a:buFont typeface="+mj-lt"/>
              <a:buAutoNum type="arabicPeriod"/>
            </a:pPr>
            <a:r>
              <a:rPr lang="en-US" sz="2400" dirty="0"/>
              <a:t>Introduction</a:t>
            </a:r>
          </a:p>
          <a:p>
            <a:pPr marL="457200" indent="-457200">
              <a:buFont typeface="+mj-lt"/>
              <a:buAutoNum type="arabicPeriod"/>
            </a:pPr>
            <a:endParaRPr lang="en-US" sz="2400" dirty="0"/>
          </a:p>
          <a:p>
            <a:pPr marL="457200" indent="-457200">
              <a:buFont typeface="+mj-lt"/>
              <a:buAutoNum type="arabicPeriod"/>
            </a:pPr>
            <a:r>
              <a:rPr lang="en-US" sz="2400" dirty="0"/>
              <a:t>Why Parks and Health?</a:t>
            </a:r>
          </a:p>
          <a:p>
            <a:pPr marL="457200" indent="-457200">
              <a:buFont typeface="+mj-lt"/>
              <a:buAutoNum type="arabicPeriod"/>
            </a:pPr>
            <a:endParaRPr lang="en-US" sz="2400" dirty="0"/>
          </a:p>
          <a:p>
            <a:pPr marL="457200" indent="-457200">
              <a:buFont typeface="+mj-lt"/>
              <a:buAutoNum type="arabicPeriod"/>
            </a:pPr>
            <a:r>
              <a:rPr lang="en-US" sz="2400" dirty="0"/>
              <a:t>What are Park Prescriptions?</a:t>
            </a:r>
          </a:p>
          <a:p>
            <a:pPr marL="457200" indent="-457200">
              <a:buFont typeface="+mj-lt"/>
              <a:buAutoNum type="arabicPeriod"/>
            </a:pPr>
            <a:endParaRPr lang="en-US" sz="2400" dirty="0"/>
          </a:p>
          <a:p>
            <a:pPr marL="457200" indent="-457200">
              <a:buFont typeface="+mj-lt"/>
              <a:buAutoNum type="arabicPeriod"/>
            </a:pPr>
            <a:r>
              <a:rPr lang="en-US" sz="2400" dirty="0"/>
              <a:t>Park Prescription Models</a:t>
            </a:r>
          </a:p>
          <a:p>
            <a:pPr marL="457200" indent="-457200">
              <a:buFont typeface="+mj-lt"/>
              <a:buAutoNum type="arabicPeriod"/>
            </a:pPr>
            <a:endParaRPr lang="en-US" sz="2400" dirty="0"/>
          </a:p>
          <a:p>
            <a:pPr marL="457200" indent="-457200">
              <a:buFont typeface="+mj-lt"/>
              <a:buAutoNum type="arabicPeriod"/>
            </a:pPr>
            <a:r>
              <a:rPr lang="en-US" sz="2400" dirty="0"/>
              <a:t>Measuring Impact</a:t>
            </a:r>
          </a:p>
          <a:p>
            <a:pPr marL="457200" indent="-457200">
              <a:buFont typeface="+mj-lt"/>
              <a:buAutoNum type="arabicPeriod"/>
            </a:pPr>
            <a:endParaRPr lang="en-US" sz="2400" dirty="0"/>
          </a:p>
        </p:txBody>
      </p:sp>
      <p:pic>
        <p:nvPicPr>
          <p:cNvPr id="10"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Tree>
    <p:extLst>
      <p:ext uri="{BB962C8B-B14F-4D97-AF65-F5344CB8AC3E}">
        <p14:creationId xmlns:p14="http://schemas.microsoft.com/office/powerpoint/2010/main" val="1676490305"/>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533400" y="914400"/>
            <a:ext cx="8153400" cy="4832092"/>
          </a:xfrm>
          <a:prstGeom prst="rect">
            <a:avLst/>
          </a:prstGeom>
          <a:noFill/>
        </p:spPr>
        <p:txBody>
          <a:bodyPr wrap="square" rtlCol="0">
            <a:spAutoFit/>
          </a:bodyPr>
          <a:lstStyle/>
          <a:p>
            <a:pPr>
              <a:spcAft>
                <a:spcPts val="2400"/>
              </a:spcAft>
            </a:pPr>
            <a:r>
              <a:rPr lang="en-US" sz="2400" dirty="0"/>
              <a:t>Oakland</a:t>
            </a:r>
          </a:p>
          <a:p>
            <a:pPr marL="285750" indent="-285750">
              <a:spcAft>
                <a:spcPts val="2400"/>
              </a:spcAft>
              <a:buFont typeface="Arial" panose="020B0604020202020204" pitchFamily="34" charset="0"/>
              <a:buChar char="•"/>
            </a:pPr>
            <a:r>
              <a:rPr lang="en-US" sz="2400" dirty="0"/>
              <a:t>Conducted randomized trial offering one group staff-led programs and the other visited parks independently</a:t>
            </a:r>
          </a:p>
          <a:p>
            <a:pPr marL="285750" indent="-285750">
              <a:spcAft>
                <a:spcPts val="2400"/>
              </a:spcAft>
              <a:buFont typeface="Arial" panose="020B0604020202020204" pitchFamily="34" charset="0"/>
              <a:buChar char="•"/>
            </a:pPr>
            <a:r>
              <a:rPr lang="en-US" sz="2400" dirty="0"/>
              <a:t>Both groups experienced decreases in stress and continued to visit the parks in even greater “doses” than originally prescribed</a:t>
            </a:r>
          </a:p>
          <a:p>
            <a:pPr marL="285750" indent="-285750">
              <a:spcAft>
                <a:spcPts val="2400"/>
              </a:spcAft>
              <a:buFont typeface="Arial" panose="020B0604020202020204" pitchFamily="34" charset="0"/>
              <a:buChar char="•"/>
            </a:pPr>
            <a:r>
              <a:rPr lang="en-US" sz="2400" dirty="0"/>
              <a:t>The group that participated in staff-led programs experienced a greater decrease in feelings of loneliness</a:t>
            </a:r>
          </a:p>
          <a:p>
            <a:pPr marL="285750" indent="-285750">
              <a:lnSpc>
                <a:spcPct val="150000"/>
              </a:lnSpc>
              <a:buFont typeface="Arial" panose="020B0604020202020204" pitchFamily="34" charset="0"/>
              <a:buChar char="•"/>
            </a:pPr>
            <a:endParaRPr lang="en-US" sz="2400" dirty="0"/>
          </a:p>
        </p:txBody>
      </p:sp>
      <p:sp>
        <p:nvSpPr>
          <p:cNvPr id="9" name="TextBox 8"/>
          <p:cNvSpPr txBox="1"/>
          <p:nvPr/>
        </p:nvSpPr>
        <p:spPr>
          <a:xfrm>
            <a:off x="533400" y="6477000"/>
            <a:ext cx="4495800" cy="276999"/>
          </a:xfrm>
          <a:prstGeom prst="rect">
            <a:avLst/>
          </a:prstGeom>
          <a:noFill/>
        </p:spPr>
        <p:txBody>
          <a:bodyPr wrap="square" rtlCol="0">
            <a:spAutoFit/>
          </a:bodyPr>
          <a:lstStyle/>
          <a:p>
            <a:r>
              <a:rPr lang="en-US" sz="1200" i="1" dirty="0" err="1">
                <a:latin typeface="+mj-lt"/>
              </a:rPr>
              <a:t>Razani</a:t>
            </a:r>
            <a:r>
              <a:rPr lang="en-US" sz="1200" i="1" dirty="0">
                <a:latin typeface="+mj-lt"/>
              </a:rPr>
              <a:t> (2016)</a:t>
            </a:r>
          </a:p>
        </p:txBody>
      </p:sp>
    </p:spTree>
    <p:extLst>
      <p:ext uri="{BB962C8B-B14F-4D97-AF65-F5344CB8AC3E}">
        <p14:creationId xmlns:p14="http://schemas.microsoft.com/office/powerpoint/2010/main" val="36694314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Program Impact</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2" name="TextBox 1"/>
          <p:cNvSpPr txBox="1"/>
          <p:nvPr/>
        </p:nvSpPr>
        <p:spPr>
          <a:xfrm>
            <a:off x="533400" y="914400"/>
            <a:ext cx="8153400" cy="5632311"/>
          </a:xfrm>
          <a:prstGeom prst="rect">
            <a:avLst/>
          </a:prstGeom>
          <a:noFill/>
        </p:spPr>
        <p:txBody>
          <a:bodyPr wrap="square" rtlCol="0">
            <a:spAutoFit/>
          </a:bodyPr>
          <a:lstStyle/>
          <a:p>
            <a:pPr>
              <a:lnSpc>
                <a:spcPct val="150000"/>
              </a:lnSpc>
            </a:pPr>
            <a:r>
              <a:rPr lang="en-US" sz="2400" dirty="0"/>
              <a:t>“You inspired me to begin walking, to finally do what my doctor has been wanting me to do for years. I have lost almost 50 pounds… I have a new respect for parks and LOVE getting on walking trails.”			</a:t>
            </a:r>
            <a:r>
              <a:rPr lang="en-US" sz="2400" i="1" dirty="0"/>
              <a:t>- San Francisco Participant</a:t>
            </a:r>
            <a:r>
              <a:rPr lang="en-US" sz="2400" dirty="0"/>
              <a:t> </a:t>
            </a:r>
          </a:p>
          <a:p>
            <a:pPr>
              <a:lnSpc>
                <a:spcPct val="150000"/>
              </a:lnSpc>
            </a:pPr>
            <a:endParaRPr lang="en-US" sz="2400" dirty="0"/>
          </a:p>
          <a:p>
            <a:pPr>
              <a:lnSpc>
                <a:spcPct val="150000"/>
              </a:lnSpc>
            </a:pPr>
            <a:r>
              <a:rPr lang="en-US" sz="2400" dirty="0"/>
              <a:t> “Although I only recently started the </a:t>
            </a:r>
            <a:r>
              <a:rPr lang="en-US" sz="2400" dirty="0" err="1"/>
              <a:t>ParkRx</a:t>
            </a:r>
            <a:r>
              <a:rPr lang="en-US" sz="2400" dirty="0"/>
              <a:t> program, in the last two weeks I have practiced healthier nutritional habits and I have been moving more and more. It really helps to check in with someone so kind, inspiring, and knowledgeable.”</a:t>
            </a:r>
          </a:p>
          <a:p>
            <a:pPr>
              <a:lnSpc>
                <a:spcPct val="150000"/>
              </a:lnSpc>
            </a:pPr>
            <a:r>
              <a:rPr lang="en-US" sz="2400" dirty="0"/>
              <a:t>					- </a:t>
            </a:r>
            <a:r>
              <a:rPr lang="en-US" sz="2400" i="1" dirty="0"/>
              <a:t>Marin City Participant</a:t>
            </a:r>
            <a:endParaRPr lang="en-US" sz="2400" dirty="0"/>
          </a:p>
        </p:txBody>
      </p:sp>
      <p:sp>
        <p:nvSpPr>
          <p:cNvPr id="8" name="TextBox 7"/>
          <p:cNvSpPr txBox="1"/>
          <p:nvPr/>
        </p:nvSpPr>
        <p:spPr>
          <a:xfrm>
            <a:off x="533400" y="6477000"/>
            <a:ext cx="4495800" cy="276999"/>
          </a:xfrm>
          <a:prstGeom prst="rect">
            <a:avLst/>
          </a:prstGeom>
          <a:noFill/>
        </p:spPr>
        <p:txBody>
          <a:bodyPr wrap="square" rtlCol="0">
            <a:spAutoFit/>
          </a:bodyPr>
          <a:lstStyle/>
          <a:p>
            <a:r>
              <a:rPr lang="en-US" sz="1200" i="1" dirty="0">
                <a:latin typeface="+mj-lt"/>
              </a:rPr>
              <a:t>McHenry (2016); Mercer-</a:t>
            </a:r>
            <a:r>
              <a:rPr lang="en-US" sz="1200" i="1" dirty="0" err="1">
                <a:latin typeface="+mj-lt"/>
              </a:rPr>
              <a:t>Slomoff</a:t>
            </a:r>
            <a:r>
              <a:rPr lang="en-US" sz="1200" i="1" dirty="0">
                <a:latin typeface="+mj-lt"/>
              </a:rPr>
              <a:t> (2016)</a:t>
            </a:r>
          </a:p>
        </p:txBody>
      </p:sp>
    </p:spTree>
    <p:extLst>
      <p:ext uri="{BB962C8B-B14F-4D97-AF65-F5344CB8AC3E}">
        <p14:creationId xmlns:p14="http://schemas.microsoft.com/office/powerpoint/2010/main" val="228924124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grpSp>
      <p:sp>
        <p:nvSpPr>
          <p:cNvPr id="100" name="Shape 100"/>
          <p:cNvSpPr/>
          <p:nvPr/>
        </p:nvSpPr>
        <p:spPr>
          <a:xfrm>
            <a:off x="533400" y="1447799"/>
            <a:ext cx="8305799" cy="2971801"/>
          </a:xfrm>
          <a:prstGeom prst="rect">
            <a:avLst/>
          </a:prstGeom>
          <a:noFill/>
          <a:ln>
            <a:noFill/>
          </a:ln>
        </p:spPr>
        <p:txBody>
          <a:bodyPr lIns="91425" tIns="45700" rIns="91425" bIns="45700" anchor="t" anchorCtr="0">
            <a:noAutofit/>
          </a:bodyPr>
          <a:lstStyle/>
          <a:p>
            <a:pPr>
              <a:buSzPct val="25000"/>
            </a:pPr>
            <a:endParaRPr lang="en-US" sz="1400" b="1" i="1" kern="0"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71501" y="5392839"/>
            <a:ext cx="8000999" cy="954107"/>
          </a:xfrm>
          <a:prstGeom prst="rect">
            <a:avLst/>
          </a:prstGeom>
          <a:noFill/>
        </p:spPr>
        <p:txBody>
          <a:bodyPr wrap="square" rtlCol="0">
            <a:spAutoFit/>
          </a:bodyPr>
          <a:lstStyle/>
          <a:p>
            <a:pPr algn="ctr"/>
            <a:r>
              <a:rPr lang="en-US" sz="2800" u="sng" dirty="0">
                <a:hlinkClick r:id="rId4"/>
              </a:rPr>
              <a:t>https://www.youtube.com/channel/UCBVyef6Ym1qeBktWa1AyE1w</a:t>
            </a:r>
            <a:r>
              <a:rPr lang="en-US" sz="2800" dirty="0"/>
              <a:t>  </a:t>
            </a:r>
            <a:endParaRPr lang="en-US" sz="2000" kern="0" dirty="0">
              <a:solidFill>
                <a:srgbClr val="000000"/>
              </a:solidFill>
              <a:latin typeface="Calibri" panose="020F0502020204030204" pitchFamily="34" charset="0"/>
              <a:cs typeface="Arial"/>
              <a:sym typeface="Arial"/>
            </a:endParaRPr>
          </a:p>
        </p:txBody>
      </p:sp>
      <p:pic>
        <p:nvPicPr>
          <p:cNvPr id="1026" name="Picture 2" descr="\\ggp-sfo-nas03a\Data\IGG\PHOTOS\+IGG Program Photos\+HEALTH\HPHP Bay Area\20170224 BAYCAT Shoot\20170224\Group 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7200" y="990600"/>
            <a:ext cx="56896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99"/>
          <p:cNvSpPr txBox="1"/>
          <p:nvPr/>
        </p:nvSpPr>
        <p:spPr>
          <a:xfrm>
            <a:off x="495301"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Marketing Video</a:t>
            </a:r>
            <a:endParaRPr lang="en-US" sz="2800" b="1" i="0" strike="noStrike" cap="none" dirty="0">
              <a:solidFill>
                <a:srgbClr val="2CA43A"/>
              </a:solidFill>
              <a:latin typeface="Calibri"/>
              <a:ea typeface="Calibri"/>
              <a:cs typeface="Calibri"/>
              <a:sym typeface="Calibri"/>
            </a:endParaRPr>
          </a:p>
        </p:txBody>
      </p:sp>
    </p:spTree>
    <p:extLst>
      <p:ext uri="{BB962C8B-B14F-4D97-AF65-F5344CB8AC3E}">
        <p14:creationId xmlns:p14="http://schemas.microsoft.com/office/powerpoint/2010/main" val="414760517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Resources</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2" name="TextBox 1"/>
          <p:cNvSpPr txBox="1"/>
          <p:nvPr/>
        </p:nvSpPr>
        <p:spPr>
          <a:xfrm>
            <a:off x="381000" y="1524000"/>
            <a:ext cx="8153400" cy="3416320"/>
          </a:xfrm>
          <a:prstGeom prst="rect">
            <a:avLst/>
          </a:prstGeom>
          <a:noFill/>
        </p:spPr>
        <p:txBody>
          <a:bodyPr wrap="square" rtlCol="0">
            <a:spAutoFit/>
          </a:bodyPr>
          <a:lstStyle/>
          <a:p>
            <a:pPr>
              <a:lnSpc>
                <a:spcPct val="150000"/>
              </a:lnSpc>
            </a:pPr>
            <a:r>
              <a:rPr lang="en-US" sz="2400" dirty="0">
                <a:hlinkClick r:id="rId4"/>
              </a:rPr>
              <a:t>www.parkrx.org</a:t>
            </a:r>
            <a:endParaRPr lang="en-US" sz="2400" dirty="0"/>
          </a:p>
          <a:p>
            <a:pPr>
              <a:lnSpc>
                <a:spcPct val="150000"/>
              </a:lnSpc>
            </a:pPr>
            <a:endParaRPr lang="en-US" sz="2400" dirty="0"/>
          </a:p>
          <a:p>
            <a:pPr>
              <a:lnSpc>
                <a:spcPct val="150000"/>
              </a:lnSpc>
            </a:pPr>
            <a:r>
              <a:rPr lang="en-US" sz="2400" dirty="0">
                <a:hlinkClick r:id="rId5"/>
              </a:rPr>
              <a:t>www.hphpbayarea.org/parkrx</a:t>
            </a:r>
            <a:endParaRPr lang="en-US" sz="2400" dirty="0"/>
          </a:p>
          <a:p>
            <a:pPr>
              <a:lnSpc>
                <a:spcPct val="150000"/>
              </a:lnSpc>
            </a:pPr>
            <a:endParaRPr lang="en-US" sz="2400" dirty="0"/>
          </a:p>
          <a:p>
            <a:pPr>
              <a:lnSpc>
                <a:spcPct val="150000"/>
              </a:lnSpc>
            </a:pPr>
            <a:r>
              <a:rPr lang="en-US" sz="2400" dirty="0">
                <a:hlinkClick r:id="rId6"/>
              </a:rPr>
              <a:t>www.instituteatgoldengate.org/health</a:t>
            </a:r>
            <a:endParaRPr lang="en-US" sz="2400" dirty="0"/>
          </a:p>
          <a:p>
            <a:pPr>
              <a:lnSpc>
                <a:spcPct val="150000"/>
              </a:lnSpc>
            </a:pPr>
            <a:endParaRPr lang="en-US" sz="2400" dirty="0"/>
          </a:p>
        </p:txBody>
      </p:sp>
      <p:pic>
        <p:nvPicPr>
          <p:cNvPr id="10" name="Picture 4" descr="J:\IGG\MARKETING &amp; COMMUNICATIONS\Collateral &amp; Reports\Health\Parkrx Report cover screensho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1369854"/>
            <a:ext cx="2687955" cy="348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1764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2" name="Picture Placeholder 2"/>
          <p:cNvPicPr>
            <a:picLocks noChangeAspect="1"/>
          </p:cNvPicPr>
          <p:nvPr/>
        </p:nvPicPr>
        <p:blipFill>
          <a:blip r:embed="rId3">
            <a:extLst>
              <a:ext uri="{28A0092B-C50C-407E-A947-70E740481C1C}">
                <a14:useLocalDpi xmlns:a14="http://schemas.microsoft.com/office/drawing/2010/main" val="0"/>
              </a:ext>
            </a:extLst>
          </a:blip>
          <a:srcRect t="3097" b="3097"/>
          <a:stretch>
            <a:fillRect/>
          </a:stretch>
        </p:blipFill>
        <p:spPr>
          <a:xfrm>
            <a:off x="143123" y="0"/>
            <a:ext cx="9000877" cy="4846320"/>
          </a:xfrm>
          <a:prstGeom prst="rect">
            <a:avLst/>
          </a:prstGeom>
          <a:noFill/>
          <a:ln>
            <a:noFill/>
          </a:ln>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grpSp>
      <p:sp>
        <p:nvSpPr>
          <p:cNvPr id="100" name="Shape 100"/>
          <p:cNvSpPr/>
          <p:nvPr/>
        </p:nvSpPr>
        <p:spPr>
          <a:xfrm>
            <a:off x="533400" y="1447799"/>
            <a:ext cx="8305799" cy="2971801"/>
          </a:xfrm>
          <a:prstGeom prst="rect">
            <a:avLst/>
          </a:prstGeom>
          <a:noFill/>
          <a:ln>
            <a:noFill/>
          </a:ln>
        </p:spPr>
        <p:txBody>
          <a:bodyPr lIns="91425" tIns="45700" rIns="91425" bIns="45700" anchor="t" anchorCtr="0">
            <a:noAutofit/>
          </a:bodyPr>
          <a:lstStyle/>
          <a:p>
            <a:pPr>
              <a:buSzPct val="25000"/>
            </a:pPr>
            <a:endParaRPr lang="en-US" sz="1400" b="1" i="1" kern="0"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4">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518962" y="4876800"/>
            <a:ext cx="8000999" cy="646331"/>
          </a:xfrm>
          <a:prstGeom prst="rect">
            <a:avLst/>
          </a:prstGeom>
          <a:noFill/>
        </p:spPr>
        <p:txBody>
          <a:bodyPr wrap="square" rtlCol="0">
            <a:spAutoFit/>
          </a:bodyPr>
          <a:lstStyle/>
          <a:p>
            <a:pPr algn="ctr"/>
            <a:r>
              <a:rPr lang="en-US" sz="3600" i="1" kern="0" dirty="0">
                <a:solidFill>
                  <a:srgbClr val="000000"/>
                </a:solidFill>
                <a:latin typeface="Calibri" panose="020F0502020204030204" pitchFamily="34" charset="0"/>
                <a:cs typeface="Arial"/>
                <a:sym typeface="Arial"/>
              </a:rPr>
              <a:t>Thank you and see you in the parks!</a:t>
            </a:r>
            <a:endParaRPr lang="en-US" sz="3600" kern="0" dirty="0">
              <a:solidFill>
                <a:srgbClr val="000000"/>
              </a:solidFill>
              <a:latin typeface="Calibri" panose="020F0502020204030204" pitchFamily="34" charset="0"/>
              <a:cs typeface="Arial"/>
              <a:sym typeface="Aria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695187"/>
            <a:ext cx="2143121" cy="8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87488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J:\IGG\MARKETING &amp; COMMUNICATIONS\Graphics\Logos\Program Logos\ParkR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112" y="1828800"/>
            <a:ext cx="5065173" cy="20574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hape 96"/>
          <p:cNvGrpSpPr/>
          <p:nvPr/>
        </p:nvGrpSpPr>
        <p:grpSpPr>
          <a:xfrm>
            <a:off x="0" y="0"/>
            <a:ext cx="152399" cy="6858000"/>
            <a:chOff x="8991600" y="0"/>
            <a:chExt cx="152399" cy="6858000"/>
          </a:xfrm>
        </p:grpSpPr>
        <p:sp>
          <p:nvSpPr>
            <p:cNvPr id="6"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7"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4246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076" name="Picture 4" descr="http://api.ning.com/files/KKxcsif2Kp1f-5Gu43G386TrY8bO9tvJy6Km1eaY5yuCDvB6QUx3YzCTKTiWUoN63YrvT6INjAWs6gfNotz6VFuDFpcxDMgK/CRFI_20170423_RCW_5.jpg?width=750"/>
          <p:cNvPicPr>
            <a:picLocks noChangeAspect="1" noChangeArrowheads="1"/>
          </p:cNvPicPr>
          <p:nvPr/>
        </p:nvPicPr>
        <p:blipFill rotWithShape="1">
          <a:blip r:embed="rId3">
            <a:extLst>
              <a:ext uri="{28A0092B-C50C-407E-A947-70E740481C1C}">
                <a14:useLocalDpi xmlns:a14="http://schemas.microsoft.com/office/drawing/2010/main" val="0"/>
              </a:ext>
            </a:extLst>
          </a:blip>
          <a:srcRect t="3215"/>
          <a:stretch/>
        </p:blipFill>
        <p:spPr bwMode="auto">
          <a:xfrm>
            <a:off x="152398" y="1056290"/>
            <a:ext cx="8991601" cy="580171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Why Parks and Health?</a:t>
            </a:r>
            <a:endParaRPr lang="en-US" sz="2800" b="1" i="0" strike="noStrike" cap="none" dirty="0">
              <a:solidFill>
                <a:srgbClr val="2CA43A"/>
              </a:solidFill>
              <a:latin typeface="Calibri"/>
              <a:ea typeface="Calibri"/>
              <a:cs typeface="Calibri"/>
              <a:sym typeface="Calibri"/>
            </a:endParaRPr>
          </a:p>
        </p:txBody>
      </p:sp>
    </p:spTree>
    <p:extLst>
      <p:ext uri="{BB962C8B-B14F-4D97-AF65-F5344CB8AC3E}">
        <p14:creationId xmlns:p14="http://schemas.microsoft.com/office/powerpoint/2010/main" val="348340310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The Challenge</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pic>
        <p:nvPicPr>
          <p:cNvPr id="8" name="Shape 95"/>
          <p:cNvPicPr preferRelativeResize="0"/>
          <p:nvPr/>
        </p:nvPicPr>
        <p:blipFill rotWithShape="1">
          <a:blip r:embed="rId3">
            <a:alphaModFix/>
            <a:lum bright="70000" contrast="-70000"/>
          </a:blip>
          <a:srcRect/>
          <a:stretch/>
        </p:blipFill>
        <p:spPr>
          <a:xfrm>
            <a:off x="7239000" y="6101177"/>
            <a:ext cx="1517912" cy="547272"/>
          </a:xfrm>
          <a:prstGeom prst="rect">
            <a:avLst/>
          </a:prstGeom>
          <a:noFill/>
          <a:ln>
            <a:noFill/>
          </a:ln>
        </p:spPr>
      </p:pic>
      <p:sp>
        <p:nvSpPr>
          <p:cNvPr id="9" name="TextBox 8"/>
          <p:cNvSpPr txBox="1"/>
          <p:nvPr/>
        </p:nvSpPr>
        <p:spPr>
          <a:xfrm>
            <a:off x="609600" y="1066800"/>
            <a:ext cx="7772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About half of U.S. adults have a chronic health condition</a:t>
            </a:r>
          </a:p>
          <a:p>
            <a:endParaRPr lang="en-US" sz="2400" dirty="0"/>
          </a:p>
          <a:p>
            <a:pPr marL="742950" lvl="1" indent="-285750">
              <a:buFont typeface="Arial" panose="020B0604020202020204" pitchFamily="34" charset="0"/>
              <a:buChar char="•"/>
            </a:pPr>
            <a:r>
              <a:rPr lang="en-US" sz="2400" dirty="0"/>
              <a:t>37% are obese</a:t>
            </a:r>
          </a:p>
          <a:p>
            <a:pPr lvl="1"/>
            <a:endParaRPr lang="en-US" sz="2400" dirty="0"/>
          </a:p>
          <a:p>
            <a:pPr marL="742950" lvl="1" indent="-285750">
              <a:buFont typeface="Arial" panose="020B0604020202020204" pitchFamily="34" charset="0"/>
              <a:buChar char="•"/>
            </a:pPr>
            <a:r>
              <a:rPr lang="en-US" sz="2400" dirty="0"/>
              <a:t>29 million have diabetes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7.6% suffer from depression</a:t>
            </a:r>
          </a:p>
          <a:p>
            <a:endParaRPr lang="en-US" sz="2400" dirty="0"/>
          </a:p>
          <a:p>
            <a:pPr marL="285750" indent="-285750">
              <a:buFont typeface="Arial" panose="020B0604020202020204" pitchFamily="34" charset="0"/>
              <a:buChar char="•"/>
            </a:pPr>
            <a:r>
              <a:rPr lang="en-US" sz="2400" dirty="0"/>
              <a:t>Burden of disease is worse for low income, communities of color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average adult spends less than 5% of their time outdoors</a:t>
            </a:r>
          </a:p>
        </p:txBody>
      </p:sp>
    </p:spTree>
    <p:extLst>
      <p:ext uri="{BB962C8B-B14F-4D97-AF65-F5344CB8AC3E}">
        <p14:creationId xmlns:p14="http://schemas.microsoft.com/office/powerpoint/2010/main" val="6506103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68" b="12440"/>
          <a:stretch/>
        </p:blipFill>
        <p:spPr>
          <a:xfrm>
            <a:off x="152400" y="1659347"/>
            <a:ext cx="8991600" cy="5198653"/>
          </a:xfrm>
          <a:prstGeom prst="rect">
            <a:avLst/>
          </a:prstGeom>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09600" y="1066800"/>
            <a:ext cx="7772400" cy="461665"/>
          </a:xfrm>
          <a:prstGeom prst="rect">
            <a:avLst/>
          </a:prstGeom>
          <a:noFill/>
        </p:spPr>
        <p:txBody>
          <a:bodyPr wrap="square" rtlCol="0">
            <a:spAutoFit/>
          </a:bodyPr>
          <a:lstStyle/>
          <a:p>
            <a:r>
              <a:rPr lang="en-US" sz="2400" dirty="0"/>
              <a:t>The health benefits of nature are…</a:t>
            </a:r>
          </a:p>
        </p:txBody>
      </p:sp>
      <p:sp>
        <p:nvSpPr>
          <p:cNvPr id="10" name="TextBox 9"/>
          <p:cNvSpPr txBox="1"/>
          <p:nvPr/>
        </p:nvSpPr>
        <p:spPr>
          <a:xfrm>
            <a:off x="4990213" y="1066799"/>
            <a:ext cx="3581400" cy="461665"/>
          </a:xfrm>
          <a:prstGeom prst="rect">
            <a:avLst/>
          </a:prstGeom>
          <a:noFill/>
        </p:spPr>
        <p:txBody>
          <a:bodyPr wrap="square" rtlCol="0">
            <a:spAutoFit/>
          </a:bodyPr>
          <a:lstStyle/>
          <a:p>
            <a:r>
              <a:rPr lang="en-US" sz="2400" dirty="0"/>
              <a:t>Physical</a:t>
            </a:r>
          </a:p>
        </p:txBody>
      </p:sp>
      <p:sp>
        <p:nvSpPr>
          <p:cNvPr id="3" name="Rectangle 2"/>
          <p:cNvSpPr/>
          <p:nvPr/>
        </p:nvSpPr>
        <p:spPr>
          <a:xfrm>
            <a:off x="152400" y="1600200"/>
            <a:ext cx="6477000" cy="2400657"/>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Physical activity </a:t>
            </a:r>
            <a:r>
              <a:rPr lang="en-US" altLang="en-US" sz="1200" dirty="0"/>
              <a:t>(Cooper, 2012; </a:t>
            </a:r>
            <a:r>
              <a:rPr lang="en-US" altLang="en-US" sz="1200" dirty="0" err="1"/>
              <a:t>Dolinsky</a:t>
            </a:r>
            <a:r>
              <a:rPr lang="en-US" altLang="en-US" sz="1200" dirty="0"/>
              <a:t>, 2011; Cleland, 2008; Cohen, 2011)</a:t>
            </a:r>
          </a:p>
          <a:p>
            <a:pPr marL="676275" lvl="1" indent="-319088">
              <a:lnSpc>
                <a:spcPct val="150000"/>
              </a:lnSpc>
              <a:buClr>
                <a:srgbClr val="5598DC"/>
              </a:buClr>
              <a:buSzPct val="60000"/>
              <a:buFont typeface="Wingdings" charset="2"/>
              <a:buChar char="¨"/>
            </a:pPr>
            <a:r>
              <a:rPr lang="en-US" altLang="en-US" sz="2000" dirty="0"/>
              <a:t>Benefits of “green exercise” </a:t>
            </a:r>
            <a:r>
              <a:rPr lang="en-US" altLang="en-US" sz="1200" dirty="0"/>
              <a:t>(Bowler, 2010; Thompson, 2011)</a:t>
            </a:r>
          </a:p>
          <a:p>
            <a:pPr marL="676275" lvl="1" indent="-319088">
              <a:lnSpc>
                <a:spcPct val="150000"/>
              </a:lnSpc>
              <a:buClr>
                <a:srgbClr val="5598DC"/>
              </a:buClr>
              <a:buSzPct val="60000"/>
              <a:buFont typeface="Wingdings" charset="2"/>
              <a:buChar char="¨"/>
            </a:pPr>
            <a:r>
              <a:rPr lang="en-US" altLang="en-US" sz="2000" dirty="0"/>
              <a:t>Myopia </a:t>
            </a:r>
            <a:r>
              <a:rPr lang="en-US" altLang="en-US" sz="1200" dirty="0"/>
              <a:t>(Rose, 2008; Morgan, 2012)</a:t>
            </a:r>
          </a:p>
          <a:p>
            <a:pPr marL="676275" lvl="1" indent="-319088">
              <a:lnSpc>
                <a:spcPct val="150000"/>
              </a:lnSpc>
              <a:buClr>
                <a:srgbClr val="5598DC"/>
              </a:buClr>
              <a:buSzPct val="60000"/>
              <a:buFont typeface="Wingdings" charset="2"/>
              <a:buChar char="¨"/>
            </a:pPr>
            <a:r>
              <a:rPr lang="en-US" altLang="en-US" sz="2000" dirty="0"/>
              <a:t>Healing time </a:t>
            </a:r>
            <a:r>
              <a:rPr lang="en-US" altLang="en-US" sz="1200" dirty="0"/>
              <a:t>(</a:t>
            </a:r>
            <a:r>
              <a:rPr lang="en-US" altLang="en-US" sz="1200" dirty="0" err="1"/>
              <a:t>Ulirch</a:t>
            </a:r>
            <a:r>
              <a:rPr lang="en-US" altLang="en-US" sz="1200" dirty="0"/>
              <a:t>, 1984) </a:t>
            </a:r>
          </a:p>
          <a:p>
            <a:pPr marL="676275" lvl="1" indent="-319088">
              <a:lnSpc>
                <a:spcPct val="150000"/>
              </a:lnSpc>
              <a:buClr>
                <a:srgbClr val="5598DC"/>
              </a:buClr>
              <a:buSzPct val="60000"/>
              <a:buFont typeface="Wingdings" charset="2"/>
              <a:buChar char="¨"/>
            </a:pPr>
            <a:r>
              <a:rPr lang="en-US" altLang="en-US" sz="2000" dirty="0"/>
              <a:t>Longevity</a:t>
            </a:r>
            <a:r>
              <a:rPr lang="en-US" altLang="en-US" sz="1600" dirty="0"/>
              <a:t> </a:t>
            </a:r>
            <a:r>
              <a:rPr lang="en-US" altLang="en-US" sz="1200" dirty="0"/>
              <a:t>(Takano, 2002)</a:t>
            </a:r>
          </a:p>
        </p:txBody>
      </p:sp>
    </p:spTree>
    <p:extLst>
      <p:ext uri="{BB962C8B-B14F-4D97-AF65-F5344CB8AC3E}">
        <p14:creationId xmlns:p14="http://schemas.microsoft.com/office/powerpoint/2010/main" val="978007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6" name="Picture 2" descr="C:\Users\ccarlton\Downloads\Happy kid at Crissy Field. Photo by Parks Conservancy.jpeg"/>
          <p:cNvPicPr>
            <a:picLocks noChangeAspect="1" noChangeArrowheads="1"/>
          </p:cNvPicPr>
          <p:nvPr/>
        </p:nvPicPr>
        <p:blipFill rotWithShape="1">
          <a:blip r:embed="rId3">
            <a:extLst>
              <a:ext uri="{28A0092B-C50C-407E-A947-70E740481C1C}">
                <a14:useLocalDpi xmlns:a14="http://schemas.microsoft.com/office/drawing/2010/main" val="0"/>
              </a:ext>
            </a:extLst>
          </a:blip>
          <a:srcRect l="698" t="2153" r="-698" b="12808"/>
          <a:stretch/>
        </p:blipFill>
        <p:spPr bwMode="auto">
          <a:xfrm>
            <a:off x="63794" y="1677319"/>
            <a:ext cx="9144000" cy="5180681"/>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09600" y="1066800"/>
            <a:ext cx="7772400" cy="461665"/>
          </a:xfrm>
          <a:prstGeom prst="rect">
            <a:avLst/>
          </a:prstGeom>
          <a:noFill/>
        </p:spPr>
        <p:txBody>
          <a:bodyPr wrap="square" rtlCol="0">
            <a:spAutoFit/>
          </a:bodyPr>
          <a:lstStyle/>
          <a:p>
            <a:r>
              <a:rPr lang="en-US" sz="2400" dirty="0"/>
              <a:t>The health benefits of nature are…</a:t>
            </a:r>
          </a:p>
        </p:txBody>
      </p:sp>
      <p:sp>
        <p:nvSpPr>
          <p:cNvPr id="10" name="TextBox 9"/>
          <p:cNvSpPr txBox="1"/>
          <p:nvPr/>
        </p:nvSpPr>
        <p:spPr>
          <a:xfrm>
            <a:off x="5003505" y="1066799"/>
            <a:ext cx="3835695" cy="461665"/>
          </a:xfrm>
          <a:prstGeom prst="rect">
            <a:avLst/>
          </a:prstGeom>
          <a:noFill/>
        </p:spPr>
        <p:txBody>
          <a:bodyPr wrap="square" rtlCol="0">
            <a:spAutoFit/>
          </a:bodyPr>
          <a:lstStyle/>
          <a:p>
            <a:r>
              <a:rPr lang="en-US" sz="2400" dirty="0"/>
              <a:t>Mental</a:t>
            </a:r>
          </a:p>
        </p:txBody>
      </p:sp>
      <p:sp>
        <p:nvSpPr>
          <p:cNvPr id="2" name="Rectangle 1"/>
          <p:cNvSpPr/>
          <p:nvPr/>
        </p:nvSpPr>
        <p:spPr>
          <a:xfrm>
            <a:off x="152399" y="1651337"/>
            <a:ext cx="8381999" cy="1015663"/>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Reduced aggression, anger, fatigue, sadness </a:t>
            </a:r>
            <a:r>
              <a:rPr lang="en-US" altLang="en-US" sz="1200" dirty="0"/>
              <a:t>(Bowler, 2010; </a:t>
            </a:r>
            <a:r>
              <a:rPr lang="en-US" altLang="en-US" sz="1200" dirty="0" err="1"/>
              <a:t>Kuo</a:t>
            </a:r>
            <a:r>
              <a:rPr lang="en-US" altLang="en-US" sz="1200" dirty="0"/>
              <a:t>, 2001)</a:t>
            </a:r>
          </a:p>
          <a:p>
            <a:pPr marL="676275" lvl="1" indent="-319088">
              <a:lnSpc>
                <a:spcPct val="150000"/>
              </a:lnSpc>
              <a:buClr>
                <a:srgbClr val="5598DC"/>
              </a:buClr>
              <a:buSzPct val="60000"/>
              <a:buFont typeface="Wingdings" charset="2"/>
              <a:buChar char="¨"/>
            </a:pPr>
            <a:r>
              <a:rPr lang="en-US" altLang="en-US" sz="2000" dirty="0"/>
              <a:t>Stress, Anxiety, Depression </a:t>
            </a:r>
            <a:r>
              <a:rPr lang="en-US" altLang="en-US" sz="1200" dirty="0"/>
              <a:t>(Sugiyama, 2008; Maas, 2009; Ulrich, 1991)</a:t>
            </a:r>
          </a:p>
        </p:txBody>
      </p:sp>
    </p:spTree>
    <p:extLst>
      <p:ext uri="{BB962C8B-B14F-4D97-AF65-F5344CB8AC3E}">
        <p14:creationId xmlns:p14="http://schemas.microsoft.com/office/powerpoint/2010/main" val="39890277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050" name="Picture 2" descr="\\GGP-SFO-FILE01\wan_shared\Paul_Myers\Institute_photos\MOTA_160709_PMM_07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42" b="6774"/>
          <a:stretch/>
        </p:blipFill>
        <p:spPr bwMode="auto">
          <a:xfrm>
            <a:off x="0" y="1677320"/>
            <a:ext cx="9144000" cy="5180680"/>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9" name="TextBox 8"/>
          <p:cNvSpPr txBox="1"/>
          <p:nvPr/>
        </p:nvSpPr>
        <p:spPr>
          <a:xfrm>
            <a:off x="685800" y="1066800"/>
            <a:ext cx="7772400" cy="461665"/>
          </a:xfrm>
          <a:prstGeom prst="rect">
            <a:avLst/>
          </a:prstGeom>
          <a:noFill/>
        </p:spPr>
        <p:txBody>
          <a:bodyPr wrap="square" rtlCol="0">
            <a:spAutoFit/>
          </a:bodyPr>
          <a:lstStyle/>
          <a:p>
            <a:r>
              <a:rPr lang="en-US" sz="2400" dirty="0"/>
              <a:t>The health benefits of nature are…</a:t>
            </a:r>
          </a:p>
        </p:txBody>
      </p:sp>
      <p:sp>
        <p:nvSpPr>
          <p:cNvPr id="10" name="TextBox 9"/>
          <p:cNvSpPr txBox="1"/>
          <p:nvPr/>
        </p:nvSpPr>
        <p:spPr>
          <a:xfrm>
            <a:off x="5095654" y="1066799"/>
            <a:ext cx="3314698" cy="461665"/>
          </a:xfrm>
          <a:prstGeom prst="rect">
            <a:avLst/>
          </a:prstGeom>
          <a:noFill/>
        </p:spPr>
        <p:txBody>
          <a:bodyPr wrap="square" rtlCol="0">
            <a:spAutoFit/>
          </a:bodyPr>
          <a:lstStyle/>
          <a:p>
            <a:r>
              <a:rPr lang="en-US" sz="2400" dirty="0"/>
              <a:t>Social</a:t>
            </a:r>
          </a:p>
        </p:txBody>
      </p:sp>
      <p:sp>
        <p:nvSpPr>
          <p:cNvPr id="2" name="Rectangle 1"/>
          <p:cNvSpPr/>
          <p:nvPr/>
        </p:nvSpPr>
        <p:spPr>
          <a:xfrm>
            <a:off x="990600" y="1683603"/>
            <a:ext cx="4572000" cy="1015663"/>
          </a:xfrm>
          <a:prstGeom prst="rect">
            <a:avLst/>
          </a:prstGeom>
        </p:spPr>
        <p:txBody>
          <a:bodyPr>
            <a:spAutoFit/>
          </a:bodyPr>
          <a:lstStyle/>
          <a:p>
            <a:pPr marL="676275" lvl="1" indent="-319088">
              <a:lnSpc>
                <a:spcPct val="150000"/>
              </a:lnSpc>
              <a:buClr>
                <a:srgbClr val="5598DC"/>
              </a:buClr>
              <a:buSzPct val="60000"/>
              <a:buFont typeface="Wingdings" charset="2"/>
              <a:buChar char="¨"/>
            </a:pPr>
            <a:r>
              <a:rPr lang="en-US" altLang="en-US" sz="2000" dirty="0"/>
              <a:t>Social isolation </a:t>
            </a:r>
            <a:r>
              <a:rPr lang="en-US" altLang="en-US" sz="1200" dirty="0"/>
              <a:t>(Kweon,1998)</a:t>
            </a:r>
          </a:p>
          <a:p>
            <a:pPr marL="676275" lvl="1" indent="-319088">
              <a:lnSpc>
                <a:spcPct val="150000"/>
              </a:lnSpc>
              <a:buClr>
                <a:srgbClr val="5598DC"/>
              </a:buClr>
              <a:buSzPct val="60000"/>
              <a:buFont typeface="Wingdings" charset="2"/>
              <a:buChar char="¨"/>
            </a:pPr>
            <a:r>
              <a:rPr lang="en-US" altLang="en-US" sz="2000" dirty="0"/>
              <a:t>Sense of place </a:t>
            </a:r>
            <a:r>
              <a:rPr lang="en-US" altLang="en-US" sz="1200" dirty="0"/>
              <a:t>(Davis, 2011)</a:t>
            </a:r>
          </a:p>
        </p:txBody>
      </p:sp>
    </p:spTree>
    <p:extLst>
      <p:ext uri="{BB962C8B-B14F-4D97-AF65-F5344CB8AC3E}">
        <p14:creationId xmlns:p14="http://schemas.microsoft.com/office/powerpoint/2010/main" val="19462823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074" name="Picture 2" descr="C:\Users\ccarlton\Downloads\34048406160_175416a097_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85" b="13636"/>
          <a:stretch/>
        </p:blipFill>
        <p:spPr bwMode="auto">
          <a:xfrm>
            <a:off x="0" y="1750828"/>
            <a:ext cx="9144000" cy="5107172"/>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Shape 96"/>
          <p:cNvGrpSpPr/>
          <p:nvPr/>
        </p:nvGrpSpPr>
        <p:grpSpPr>
          <a:xfrm>
            <a:off x="0" y="0"/>
            <a:ext cx="152399" cy="6858000"/>
            <a:chOff x="8991600" y="0"/>
            <a:chExt cx="152399" cy="6858000"/>
          </a:xfrm>
        </p:grpSpPr>
        <p:sp>
          <p:nvSpPr>
            <p:cNvPr id="97" name="Shape 97"/>
            <p:cNvSpPr/>
            <p:nvPr/>
          </p:nvSpPr>
          <p:spPr>
            <a:xfrm>
              <a:off x="8991600" y="1676400"/>
              <a:ext cx="152399" cy="5181600"/>
            </a:xfrm>
            <a:prstGeom prst="rect">
              <a:avLst/>
            </a:prstGeom>
            <a:solidFill>
              <a:schemeClr val="bg1">
                <a:lumMod val="5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8" name="Shape 98"/>
            <p:cNvSpPr/>
            <p:nvPr/>
          </p:nvSpPr>
          <p:spPr>
            <a:xfrm>
              <a:off x="8991600" y="0"/>
              <a:ext cx="152399" cy="5181600"/>
            </a:xfrm>
            <a:prstGeom prst="rect">
              <a:avLst/>
            </a:prstGeom>
            <a:solidFill>
              <a:srgbClr val="2CA43A"/>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9" name="Shape 99"/>
          <p:cNvSpPr txBox="1"/>
          <p:nvPr/>
        </p:nvSpPr>
        <p:spPr>
          <a:xfrm>
            <a:off x="381000" y="152400"/>
            <a:ext cx="8153399"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2CA43A"/>
              </a:buClr>
              <a:buSzPct val="25000"/>
              <a:buFont typeface="Calibri"/>
              <a:buNone/>
            </a:pPr>
            <a:r>
              <a:rPr lang="en-US" sz="2800" b="1" dirty="0">
                <a:solidFill>
                  <a:srgbClr val="2CA43A"/>
                </a:solidFill>
                <a:latin typeface="Calibri"/>
                <a:ea typeface="Calibri"/>
                <a:cs typeface="Calibri"/>
                <a:sym typeface="Calibri"/>
              </a:rPr>
              <a:t>The Solution</a:t>
            </a:r>
            <a:endParaRPr lang="en-US" sz="2800" b="1" i="0" strike="noStrike" cap="none" dirty="0">
              <a:solidFill>
                <a:srgbClr val="2CA43A"/>
              </a:solidFill>
              <a:latin typeface="Calibri"/>
              <a:ea typeface="Calibri"/>
              <a:cs typeface="Calibri"/>
              <a:sym typeface="Calibri"/>
            </a:endParaRPr>
          </a:p>
        </p:txBody>
      </p:sp>
      <p:sp>
        <p:nvSpPr>
          <p:cNvPr id="100" name="Shape 100"/>
          <p:cNvSpPr/>
          <p:nvPr/>
        </p:nvSpPr>
        <p:spPr>
          <a:xfrm>
            <a:off x="533400" y="838200"/>
            <a:ext cx="8305799" cy="52629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400" b="1" i="1" dirty="0">
              <a:solidFill>
                <a:srgbClr val="00B050"/>
              </a:solidFill>
              <a:latin typeface="Calibri"/>
              <a:ea typeface="Calibri"/>
              <a:cs typeface="Calibri"/>
              <a:sym typeface="Calibri"/>
            </a:endParaRPr>
          </a:p>
        </p:txBody>
      </p:sp>
      <p:sp>
        <p:nvSpPr>
          <p:cNvPr id="10" name="TextBox 9"/>
          <p:cNvSpPr txBox="1"/>
          <p:nvPr/>
        </p:nvSpPr>
        <p:spPr>
          <a:xfrm>
            <a:off x="5029200" y="882133"/>
            <a:ext cx="3809999" cy="830997"/>
          </a:xfrm>
          <a:prstGeom prst="rect">
            <a:avLst/>
          </a:prstGeom>
          <a:noFill/>
        </p:spPr>
        <p:txBody>
          <a:bodyPr wrap="square" rtlCol="0">
            <a:spAutoFit/>
          </a:bodyPr>
          <a:lstStyle/>
          <a:p>
            <a:pPr algn="ctr"/>
            <a:r>
              <a:rPr lang="en-US" sz="2400" dirty="0"/>
              <a:t>Greater for urban, low income communities</a:t>
            </a:r>
          </a:p>
        </p:txBody>
      </p:sp>
      <p:sp>
        <p:nvSpPr>
          <p:cNvPr id="11" name="TextBox 10"/>
          <p:cNvSpPr txBox="1"/>
          <p:nvPr/>
        </p:nvSpPr>
        <p:spPr>
          <a:xfrm>
            <a:off x="609600" y="1066800"/>
            <a:ext cx="7772400" cy="461665"/>
          </a:xfrm>
          <a:prstGeom prst="rect">
            <a:avLst/>
          </a:prstGeom>
          <a:noFill/>
        </p:spPr>
        <p:txBody>
          <a:bodyPr wrap="square" rtlCol="0">
            <a:spAutoFit/>
          </a:bodyPr>
          <a:lstStyle/>
          <a:p>
            <a:r>
              <a:rPr lang="en-US" sz="2400" dirty="0"/>
              <a:t>The health benefits of nature are…</a:t>
            </a:r>
          </a:p>
        </p:txBody>
      </p:sp>
      <p:sp>
        <p:nvSpPr>
          <p:cNvPr id="12" name="Rectangle 11"/>
          <p:cNvSpPr/>
          <p:nvPr/>
        </p:nvSpPr>
        <p:spPr>
          <a:xfrm>
            <a:off x="5029200" y="1766891"/>
            <a:ext cx="3957084" cy="1015663"/>
          </a:xfrm>
          <a:prstGeom prst="rect">
            <a:avLst/>
          </a:prstGeom>
        </p:spPr>
        <p:txBody>
          <a:bodyPr wrap="square">
            <a:spAutoFit/>
          </a:bodyPr>
          <a:lstStyle/>
          <a:p>
            <a:pPr marL="676275" lvl="1" indent="-319088">
              <a:lnSpc>
                <a:spcPct val="150000"/>
              </a:lnSpc>
              <a:buClr>
                <a:srgbClr val="5598DC"/>
              </a:buClr>
              <a:buSzPct val="60000"/>
              <a:buFont typeface="Wingdings" charset="2"/>
              <a:buChar char="¨"/>
            </a:pPr>
            <a:r>
              <a:rPr lang="en-US" altLang="en-US" sz="2000" dirty="0"/>
              <a:t>Mental wellness </a:t>
            </a:r>
            <a:r>
              <a:rPr lang="en-US" altLang="en-US" sz="1200" dirty="0"/>
              <a:t>(Sugiyama, 2008)</a:t>
            </a:r>
          </a:p>
          <a:p>
            <a:pPr marL="676275" lvl="1" indent="-319088">
              <a:lnSpc>
                <a:spcPct val="150000"/>
              </a:lnSpc>
              <a:buClr>
                <a:srgbClr val="5598DC"/>
              </a:buClr>
              <a:buSzPct val="60000"/>
              <a:buFont typeface="Wingdings" charset="2"/>
              <a:buChar char="¨"/>
            </a:pPr>
            <a:r>
              <a:rPr lang="en-US" altLang="en-US" sz="2000" dirty="0"/>
              <a:t>Health inequality </a:t>
            </a:r>
            <a:r>
              <a:rPr lang="en-US" altLang="en-US" sz="1200" dirty="0"/>
              <a:t>(Mitchell, 2008)</a:t>
            </a:r>
          </a:p>
        </p:txBody>
      </p:sp>
    </p:spTree>
    <p:extLst>
      <p:ext uri="{BB962C8B-B14F-4D97-AF65-F5344CB8AC3E}">
        <p14:creationId xmlns:p14="http://schemas.microsoft.com/office/powerpoint/2010/main" val="39949655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3776</TotalTime>
  <Words>3714</Words>
  <Application>Microsoft Office PowerPoint</Application>
  <PresentationFormat>On-screen Show (4:3)</PresentationFormat>
  <Paragraphs>275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Lucida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Golden Gate National Parks Conservancy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Ariel Lissman</cp:lastModifiedBy>
  <cp:revision>267</cp:revision>
  <cp:lastPrinted>2016-09-28T15:17:43Z</cp:lastPrinted>
  <dcterms:created xsi:type="dcterms:W3CDTF">2016-08-23T22:58:17Z</dcterms:created>
  <dcterms:modified xsi:type="dcterms:W3CDTF">2024-06-07T01:39:14Z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1629322190</vt:i4>
  </property>
  <property fmtid="{D5CDD505-2E9C-101B-9397-08002B2CF9AE}" pid="3" name="_NewReviewCycle">
    <vt:lpwstr/>
  </property>
  <property fmtid="{D5CDD505-2E9C-101B-9397-08002B2CF9AE}" pid="4" name="_EmailSubject">
    <vt:lpwstr>General ParkRx PPT w/ Photo credit</vt:lpwstr>
  </property>
  <property fmtid="{D5CDD505-2E9C-101B-9397-08002B2CF9AE}" pid="5" name="_AuthorEmail">
    <vt:lpwstr>lbruton@ParksConservancy.org</vt:lpwstr>
  </property>
  <property fmtid="{D5CDD505-2E9C-101B-9397-08002B2CF9AE}" pid="6" name="_AuthorEmailDisplayName">
    <vt:lpwstr>Lori Bruton</vt:lpwstr>
  </property>
  <property fmtid="{D5CDD505-2E9C-101B-9397-08002B2CF9AE}" pid="7" name="_PreviousAdHocReviewCycleID">
    <vt:i4>-1573637239</vt:i4>
  </property>
</Properties>
</file>